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3" r:id="rId1"/>
  </p:sldMasterIdLst>
  <p:notesMasterIdLst>
    <p:notesMasterId r:id="rId4"/>
  </p:notesMasterIdLst>
  <p:sldIdLst>
    <p:sldId id="259" r:id="rId2"/>
    <p:sldId id="260" r:id="rId3"/>
  </p:sldIdLst>
  <p:sldSz cx="7775575" cy="10907713"/>
  <p:notesSz cx="6807200" cy="9939338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8055AF33-6DB5-48BB-B7EE-8742B19F9A4A}">
          <p14:sldIdLst>
            <p14:sldId id="259"/>
            <p14:sldId id="26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33CC"/>
    <a:srgbClr val="66CCFF"/>
    <a:srgbClr val="3399FF"/>
    <a:srgbClr val="FFCC00"/>
    <a:srgbClr val="0066FF"/>
    <a:srgbClr val="FF7C80"/>
    <a:srgbClr val="8E5414"/>
    <a:srgbClr val="2C451B"/>
    <a:srgbClr val="7323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92" d="100"/>
          <a:sy n="92" d="100"/>
        </p:scale>
        <p:origin x="1536" y="-235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786" cy="498693"/>
          </a:xfrm>
          <a:prstGeom prst="rect">
            <a:avLst/>
          </a:prstGeom>
        </p:spPr>
        <p:txBody>
          <a:bodyPr vert="horz" lIns="91579" tIns="45790" rIns="91579" bIns="4579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1"/>
            <a:ext cx="2949786" cy="498693"/>
          </a:xfrm>
          <a:prstGeom prst="rect">
            <a:avLst/>
          </a:prstGeom>
        </p:spPr>
        <p:txBody>
          <a:bodyPr vert="horz" lIns="91579" tIns="45790" rIns="91579" bIns="45790" rtlCol="0"/>
          <a:lstStyle>
            <a:lvl1pPr algn="r">
              <a:defRPr sz="1200"/>
            </a:lvl1pPr>
          </a:lstStyle>
          <a:p>
            <a:fld id="{70F99883-74AE-4A2C-81B7-5B86A08198C0}" type="datetimeFigureOut">
              <a:rPr kumimoji="1" lang="ja-JP" altLang="en-US" smtClean="0"/>
              <a:t>2022/5/16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08213" y="1241425"/>
            <a:ext cx="239077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9" tIns="45790" rIns="91579" bIns="4579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7"/>
            <a:ext cx="5445760" cy="3913614"/>
          </a:xfrm>
          <a:prstGeom prst="rect">
            <a:avLst/>
          </a:prstGeom>
        </p:spPr>
        <p:txBody>
          <a:bodyPr vert="horz" lIns="91579" tIns="45790" rIns="91579" bIns="4579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8"/>
            <a:ext cx="2949786" cy="498692"/>
          </a:xfrm>
          <a:prstGeom prst="rect">
            <a:avLst/>
          </a:prstGeom>
        </p:spPr>
        <p:txBody>
          <a:bodyPr vert="horz" lIns="91579" tIns="45790" rIns="91579" bIns="4579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8"/>
            <a:ext cx="2949786" cy="498692"/>
          </a:xfrm>
          <a:prstGeom prst="rect">
            <a:avLst/>
          </a:prstGeom>
        </p:spPr>
        <p:txBody>
          <a:bodyPr vert="horz" lIns="91579" tIns="45790" rIns="91579" bIns="45790" rtlCol="0" anchor="b"/>
          <a:lstStyle>
            <a:lvl1pPr algn="r">
              <a:defRPr sz="12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D93CC5-A9B8-46A1-B8C3-70AA73E05DA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23152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871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172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293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071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880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440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215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5/16/2022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266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5/16/2022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5992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5/16/2022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79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020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309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571" y="580737"/>
            <a:ext cx="6706433" cy="21083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571" y="2903673"/>
            <a:ext cx="6706433" cy="69208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571" y="10109836"/>
            <a:ext cx="1749504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5/16/2022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5659" y="10109836"/>
            <a:ext cx="2624257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1500" y="10109836"/>
            <a:ext cx="1749504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48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txStyles>
    <p:titleStyle>
      <a:lvl1pPr algn="l" defTabSz="777514" rtl="0" eaLnBrk="1" latinLnBrk="0" hangingPunct="1">
        <a:lnSpc>
          <a:spcPct val="90000"/>
        </a:lnSpc>
        <a:spcBef>
          <a:spcPct val="0"/>
        </a:spcBef>
        <a:buNone/>
        <a:defRPr kumimoji="1" sz="374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79" indent="-194379" algn="l" defTabSz="777514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kumimoji="1" sz="2381" kern="1200">
          <a:solidFill>
            <a:schemeClr val="tx1"/>
          </a:solidFill>
          <a:latin typeface="+mn-lt"/>
          <a:ea typeface="+mn-ea"/>
          <a:cs typeface="+mn-cs"/>
        </a:defRPr>
      </a:lvl1pPr>
      <a:lvl2pPr marL="5831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2041" kern="1200">
          <a:solidFill>
            <a:schemeClr val="tx1"/>
          </a:solidFill>
          <a:latin typeface="+mn-lt"/>
          <a:ea typeface="+mn-ea"/>
          <a:cs typeface="+mn-cs"/>
        </a:defRPr>
      </a:lvl2pPr>
      <a:lvl3pPr marL="971893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360650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749407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正方形/長方形 76"/>
          <p:cNvSpPr/>
          <p:nvPr/>
        </p:nvSpPr>
        <p:spPr>
          <a:xfrm>
            <a:off x="-4689" y="1"/>
            <a:ext cx="7775575" cy="1935125"/>
          </a:xfrm>
          <a:prstGeom prst="rect">
            <a:avLst/>
          </a:prstGeom>
          <a:solidFill>
            <a:srgbClr val="66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2" name="正方形/長方形 71"/>
          <p:cNvSpPr/>
          <p:nvPr/>
        </p:nvSpPr>
        <p:spPr>
          <a:xfrm>
            <a:off x="629491" y="8058369"/>
            <a:ext cx="6863313" cy="98216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182028" y="593577"/>
            <a:ext cx="57628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b="1" dirty="0" smtClean="0">
                <a:latin typeface="小塚ゴシック Pro B" pitchFamily="34" charset="-128"/>
                <a:ea typeface="小塚ゴシック Pro B" pitchFamily="34" charset="-128"/>
              </a:rPr>
              <a:t>課題解決のための専門家</a:t>
            </a:r>
            <a:r>
              <a:rPr lang="ja-JP" altLang="en-US" sz="2800" b="1" dirty="0">
                <a:latin typeface="小塚ゴシック Pro B" pitchFamily="34" charset="-128"/>
                <a:ea typeface="小塚ゴシック Pro B" pitchFamily="34" charset="-128"/>
              </a:rPr>
              <a:t>派遣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260153" y="1174772"/>
            <a:ext cx="73761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anose="020B0604020202020204" pitchFamily="50" charset="-128"/>
              </a:rPr>
              <a:t>～</a:t>
            </a:r>
            <a:r>
              <a:rPr lang="zh-TW" altLang="en-US" sz="18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anose="020B0604020202020204" pitchFamily="50" charset="-128"/>
              </a:rPr>
              <a:t>食産業事業者</a:t>
            </a:r>
            <a:r>
              <a:rPr lang="ja-JP" altLang="en-US" sz="1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anose="020B0604020202020204" pitchFamily="50" charset="-128"/>
              </a:rPr>
              <a:t>が抱える業務課題に対して専門家を個別に派遣</a:t>
            </a:r>
            <a:r>
              <a:rPr lang="ja-JP" altLang="en-US" sz="18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anose="020B0604020202020204" pitchFamily="50" charset="-128"/>
              </a:rPr>
              <a:t>し</a:t>
            </a:r>
            <a:r>
              <a:rPr lang="ja-JP" altLang="en-US" sz="1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anose="020B0604020202020204" pitchFamily="50" charset="-128"/>
              </a:rPr>
              <a:t>、</a:t>
            </a:r>
            <a:endParaRPr lang="en-US" altLang="ja-JP" sz="1800" b="1" dirty="0" smtClean="0">
              <a:latin typeface="ＭＳ ゴシック" panose="020B0609070205080204" pitchFamily="49" charset="-128"/>
              <a:ea typeface="ＭＳ ゴシック" panose="020B0609070205080204" pitchFamily="49" charset="-128"/>
              <a:cs typeface="Arial Unicode MS" panose="020B0604020202020204" pitchFamily="50" charset="-128"/>
            </a:endParaRPr>
          </a:p>
          <a:p>
            <a:pPr algn="ctr"/>
            <a:r>
              <a:rPr lang="ja-JP" altLang="en-US" sz="1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anose="020B0604020202020204" pitchFamily="50" charset="-128"/>
              </a:rPr>
              <a:t>課題</a:t>
            </a:r>
            <a:r>
              <a:rPr lang="ja-JP" altLang="en-US" sz="18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anose="020B0604020202020204" pitchFamily="50" charset="-128"/>
              </a:rPr>
              <a:t>解決</a:t>
            </a:r>
            <a:r>
              <a:rPr lang="ja-JP" altLang="en-US" sz="1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anose="020B0604020202020204" pitchFamily="50" charset="-128"/>
              </a:rPr>
              <a:t>を応援します！～</a:t>
            </a:r>
            <a:endParaRPr lang="ja-JP" altLang="en-US" sz="18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Arial Unicode MS" panose="020B060402020202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1536306" y="2695016"/>
            <a:ext cx="415209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 smtClean="0">
                <a:latin typeface="+mn-ea"/>
              </a:rPr>
              <a:t>県南広域振興局、南いわて食産業クラスター形成ネットワーク</a:t>
            </a:r>
            <a:endParaRPr lang="ja-JP" altLang="en-US" sz="1100" dirty="0">
              <a:latin typeface="+mn-ea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1544660" y="3646484"/>
            <a:ext cx="603376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latin typeface="+mn-ea"/>
              </a:rPr>
              <a:t>申込書（チラシ裏）をＦＡＸにてお申し込みください。</a:t>
            </a:r>
            <a:endParaRPr lang="ja-JP" altLang="en-US" sz="1200" dirty="0">
              <a:latin typeface="+mn-ea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260153" y="2633506"/>
            <a:ext cx="1217001" cy="36933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1800" b="1" dirty="0" smtClean="0">
                <a:solidFill>
                  <a:schemeClr val="bg1"/>
                </a:solidFill>
                <a:latin typeface="+mj-ea"/>
                <a:ea typeface="+mj-ea"/>
              </a:rPr>
              <a:t>主 催 者</a:t>
            </a:r>
            <a:endParaRPr lang="ja-JP" altLang="en-US" sz="1800" b="1" dirty="0">
              <a:latin typeface="+mj-ea"/>
              <a:ea typeface="+mj-ea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273772" y="3613429"/>
            <a:ext cx="1211115" cy="36933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1800" b="1" dirty="0">
                <a:solidFill>
                  <a:schemeClr val="bg1"/>
                </a:solidFill>
                <a:latin typeface="+mj-ea"/>
                <a:ea typeface="+mj-ea"/>
              </a:rPr>
              <a:t>申込方法</a:t>
            </a:r>
          </a:p>
        </p:txBody>
      </p:sp>
      <p:sp>
        <p:nvSpPr>
          <p:cNvPr id="46" name="正方形/長方形 45"/>
          <p:cNvSpPr/>
          <p:nvPr/>
        </p:nvSpPr>
        <p:spPr>
          <a:xfrm>
            <a:off x="260157" y="2141486"/>
            <a:ext cx="1217001" cy="36933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1800" b="1" dirty="0" smtClean="0">
                <a:solidFill>
                  <a:schemeClr val="bg1"/>
                </a:solidFill>
                <a:latin typeface="+mj-ea"/>
                <a:ea typeface="+mj-ea"/>
              </a:rPr>
              <a:t>目　　的</a:t>
            </a:r>
            <a:endParaRPr lang="ja-JP" altLang="en-US" sz="18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1536307" y="2110286"/>
            <a:ext cx="61046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/>
              <a:t>食</a:t>
            </a:r>
            <a:r>
              <a:rPr lang="ja-JP" altLang="en-US" sz="1200" dirty="0"/>
              <a:t>産業事業者</a:t>
            </a:r>
            <a:r>
              <a:rPr lang="ja-JP" altLang="en-US" sz="1200" dirty="0" smtClean="0"/>
              <a:t>が抱えるＨＡＣＣＰ導入、マーケティング、</a:t>
            </a:r>
            <a:r>
              <a:rPr lang="ja-JP" altLang="en-US" sz="1200" dirty="0"/>
              <a:t>ホームページ</a:t>
            </a:r>
            <a:r>
              <a:rPr lang="ja-JP" altLang="en-US" sz="1200" dirty="0" smtClean="0"/>
              <a:t>・ＳＮＳを活用した情報発信等に係る業務課題解決</a:t>
            </a:r>
            <a:r>
              <a:rPr lang="ja-JP" altLang="en-US" sz="1200" dirty="0"/>
              <a:t>に</a:t>
            </a:r>
            <a:r>
              <a:rPr lang="ja-JP" altLang="en-US" sz="1200" dirty="0" smtClean="0"/>
              <a:t>向けて、専門家派遣による個別指導を行う。</a:t>
            </a:r>
            <a:endParaRPr lang="ja-JP" altLang="en-US" sz="1200" dirty="0">
              <a:latin typeface="+mn-ea"/>
            </a:endParaRPr>
          </a:p>
        </p:txBody>
      </p:sp>
      <p:sp>
        <p:nvSpPr>
          <p:cNvPr id="49" name="角丸四角形 48"/>
          <p:cNvSpPr/>
          <p:nvPr/>
        </p:nvSpPr>
        <p:spPr>
          <a:xfrm>
            <a:off x="629492" y="4311014"/>
            <a:ext cx="6879605" cy="3392242"/>
          </a:xfrm>
          <a:prstGeom prst="roundRect">
            <a:avLst>
              <a:gd name="adj" fmla="val 3486"/>
            </a:avLst>
          </a:prstGeom>
          <a:solidFill>
            <a:schemeClr val="bg1"/>
          </a:solidFill>
          <a:ln w="254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695595" y="5017119"/>
            <a:ext cx="778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800" dirty="0" smtClean="0"/>
              <a:t>A</a:t>
            </a:r>
            <a:endParaRPr kumimoji="1" lang="ja-JP" altLang="en-US" sz="1800" dirty="0"/>
          </a:p>
        </p:txBody>
      </p:sp>
      <p:sp>
        <p:nvSpPr>
          <p:cNvPr id="64" name="テキスト ボックス 63"/>
          <p:cNvSpPr txBox="1"/>
          <p:nvPr/>
        </p:nvSpPr>
        <p:spPr>
          <a:xfrm rot="10800000" flipV="1">
            <a:off x="698739" y="6578976"/>
            <a:ext cx="7752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800" dirty="0"/>
              <a:t>B</a:t>
            </a:r>
            <a:endParaRPr kumimoji="1" lang="ja-JP" altLang="en-US" sz="1800" dirty="0"/>
          </a:p>
        </p:txBody>
      </p:sp>
      <p:sp>
        <p:nvSpPr>
          <p:cNvPr id="61" name="テキスト ボックス 60"/>
          <p:cNvSpPr txBox="1"/>
          <p:nvPr/>
        </p:nvSpPr>
        <p:spPr>
          <a:xfrm rot="10800000" flipV="1">
            <a:off x="1477153" y="5919451"/>
            <a:ext cx="5717275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200" b="1" dirty="0" smtClean="0">
                <a:solidFill>
                  <a:srgbClr val="FF0000"/>
                </a:solidFill>
                <a:latin typeface="+mj-ea"/>
                <a:ea typeface="+mj-ea"/>
              </a:rPr>
              <a:t>新型コロナ対策　自社通販サイトを作りたい方にも</a:t>
            </a:r>
            <a:r>
              <a:rPr lang="ja-JP" altLang="en-US" sz="1200" b="1" dirty="0">
                <a:solidFill>
                  <a:srgbClr val="FF0000"/>
                </a:solidFill>
                <a:latin typeface="+mj-ea"/>
                <a:ea typeface="+mj-ea"/>
              </a:rPr>
              <a:t>おすすめ</a:t>
            </a:r>
            <a:r>
              <a:rPr lang="ja-JP" altLang="en-US" sz="1200" b="1" dirty="0" smtClean="0">
                <a:solidFill>
                  <a:srgbClr val="FF0000"/>
                </a:solidFill>
                <a:latin typeface="+mj-ea"/>
                <a:ea typeface="+mj-ea"/>
              </a:rPr>
              <a:t>！</a:t>
            </a:r>
            <a:r>
              <a:rPr lang="ja-JP" altLang="en-US" sz="1400" b="1" dirty="0" smtClean="0">
                <a:solidFill>
                  <a:srgbClr val="0033CC"/>
                </a:solidFill>
                <a:latin typeface="+mj-ea"/>
                <a:ea typeface="+mj-ea"/>
              </a:rPr>
              <a:t>　</a:t>
            </a:r>
            <a:endParaRPr lang="en-US" altLang="ja-JP" sz="1400" b="1" dirty="0" smtClean="0">
              <a:solidFill>
                <a:srgbClr val="0033CC"/>
              </a:solidFill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ja-JP" sz="1400" b="1" dirty="0" smtClean="0">
                <a:solidFill>
                  <a:srgbClr val="0033CC"/>
                </a:solidFill>
                <a:latin typeface="+mj-ea"/>
                <a:ea typeface="+mj-ea"/>
              </a:rPr>
              <a:t>【</a:t>
            </a:r>
            <a:r>
              <a:rPr lang="ja-JP" altLang="en-US" sz="1400" b="1" dirty="0" smtClean="0">
                <a:solidFill>
                  <a:srgbClr val="0033CC"/>
                </a:solidFill>
                <a:latin typeface="+mj-ea"/>
                <a:ea typeface="+mj-ea"/>
              </a:rPr>
              <a:t>マーケティング、ホームページ・ＳＮＳを活用した情報発信</a:t>
            </a:r>
            <a:r>
              <a:rPr lang="ja-JP" altLang="en-US" sz="1400" b="1" dirty="0">
                <a:solidFill>
                  <a:srgbClr val="0033CC"/>
                </a:solidFill>
                <a:latin typeface="+mj-ea"/>
                <a:ea typeface="+mj-ea"/>
              </a:rPr>
              <a:t>等</a:t>
            </a:r>
            <a:r>
              <a:rPr lang="en-US" altLang="ja-JP" sz="1400" b="1" dirty="0" smtClean="0">
                <a:solidFill>
                  <a:srgbClr val="0033CC"/>
                </a:solidFill>
                <a:latin typeface="+mj-ea"/>
                <a:ea typeface="+mj-ea"/>
              </a:rPr>
              <a:t>】</a:t>
            </a:r>
          </a:p>
          <a:p>
            <a:endParaRPr lang="en-US" altLang="zh-TW" sz="3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lvl="0">
              <a:tabLst>
                <a:tab pos="896938" algn="l"/>
              </a:tabLst>
            </a:pPr>
            <a:r>
              <a:rPr kumimoji="1" lang="ja-JP" altLang="en-US" sz="1200" b="1" dirty="0" smtClean="0">
                <a:latin typeface="+mn-ea"/>
              </a:rPr>
              <a:t> 指導内容</a:t>
            </a:r>
            <a:r>
              <a:rPr lang="ja-JP" altLang="en-US" sz="12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   ・ マーケティング、ブランディング、セールスプロモーション等の進め方、</a:t>
            </a:r>
            <a:endParaRPr lang="en-US" altLang="ja-JP" sz="1200" dirty="0" smtClean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lvl="0">
              <a:tabLst>
                <a:tab pos="896938" algn="l"/>
              </a:tabLst>
            </a:pPr>
            <a:r>
              <a:rPr lang="ja-JP" altLang="en-US" sz="12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    </a:t>
            </a:r>
            <a:r>
              <a:rPr lang="ja-JP" altLang="en-US" sz="1200" dirty="0" smtClean="0">
                <a:solidFill>
                  <a:prstClr val="black"/>
                </a:solidFill>
                <a:latin typeface="+mn-ea"/>
              </a:rPr>
              <a:t>モニタリングによる商品開発</a:t>
            </a:r>
            <a:endParaRPr lang="en-US" altLang="ja-JP" sz="1200" dirty="0" smtClean="0">
              <a:solidFill>
                <a:prstClr val="black"/>
              </a:solidFill>
              <a:latin typeface="+mn-ea"/>
            </a:endParaRPr>
          </a:p>
          <a:p>
            <a:pPr marL="896938" lvl="0" indent="-896938">
              <a:tabLst>
                <a:tab pos="898525" algn="l"/>
              </a:tabLst>
            </a:pPr>
            <a:r>
              <a:rPr lang="ja-JP" altLang="en-US" sz="1200" dirty="0">
                <a:solidFill>
                  <a:prstClr val="black"/>
                </a:solidFill>
                <a:latin typeface="+mn-ea"/>
              </a:rPr>
              <a:t> </a:t>
            </a:r>
            <a:r>
              <a:rPr lang="ja-JP" altLang="en-US" sz="1200" dirty="0" smtClean="0">
                <a:solidFill>
                  <a:prstClr val="black"/>
                </a:solidFill>
                <a:latin typeface="+mn-ea"/>
              </a:rPr>
              <a:t>                  ・ </a:t>
            </a:r>
            <a:r>
              <a:rPr lang="ja-JP" altLang="en-US" sz="1200" dirty="0">
                <a:solidFill>
                  <a:prstClr val="black"/>
                </a:solidFill>
                <a:latin typeface="+mn-ea"/>
              </a:rPr>
              <a:t>ホームページ</a:t>
            </a:r>
            <a:r>
              <a:rPr lang="ja-JP" altLang="en-US" sz="1200" dirty="0" smtClean="0">
                <a:solidFill>
                  <a:prstClr val="black"/>
                </a:solidFill>
                <a:latin typeface="+mn-ea"/>
              </a:rPr>
              <a:t>や</a:t>
            </a:r>
            <a:r>
              <a:rPr lang="ja-JP" altLang="en-US" sz="1200" dirty="0">
                <a:solidFill>
                  <a:prstClr val="black"/>
                </a:solidFill>
                <a:latin typeface="+mn-ea"/>
              </a:rPr>
              <a:t>ＳＮＳでの</a:t>
            </a:r>
            <a:r>
              <a:rPr lang="ja-JP" altLang="en-US" sz="1200" dirty="0" smtClean="0">
                <a:solidFill>
                  <a:prstClr val="black"/>
                </a:solidFill>
                <a:latin typeface="ＭＳ Ｐゴシック"/>
              </a:rPr>
              <a:t>情報発信を行うため</a:t>
            </a:r>
            <a:r>
              <a:rPr lang="ja-JP" altLang="en-US" sz="1200" dirty="0">
                <a:solidFill>
                  <a:prstClr val="black"/>
                </a:solidFill>
                <a:latin typeface="ＭＳ Ｐゴシック"/>
              </a:rPr>
              <a:t>の基礎知識の</a:t>
            </a:r>
            <a:r>
              <a:rPr lang="ja-JP" altLang="en-US" sz="1200" dirty="0" smtClean="0">
                <a:solidFill>
                  <a:prstClr val="black"/>
                </a:solidFill>
                <a:latin typeface="ＭＳ Ｐゴシック"/>
              </a:rPr>
              <a:t>説明</a:t>
            </a:r>
            <a:r>
              <a:rPr lang="ja-JP" altLang="en-US" sz="1200" dirty="0">
                <a:solidFill>
                  <a:prstClr val="black"/>
                </a:solidFill>
                <a:latin typeface="ＭＳ Ｐゴシック"/>
              </a:rPr>
              <a:t>、</a:t>
            </a:r>
            <a:r>
              <a:rPr lang="ja-JP" altLang="en-US" sz="1200" dirty="0" smtClean="0">
                <a:solidFill>
                  <a:prstClr val="black"/>
                </a:solidFill>
                <a:latin typeface="ＭＳ Ｐゴシック"/>
              </a:rPr>
              <a:t>自　　</a:t>
            </a:r>
            <a:endParaRPr lang="en-US" altLang="ja-JP" sz="1200" dirty="0" smtClean="0">
              <a:solidFill>
                <a:prstClr val="black"/>
              </a:solidFill>
              <a:latin typeface="ＭＳ Ｐゴシック"/>
            </a:endParaRPr>
          </a:p>
          <a:p>
            <a:pPr marL="896938" lvl="0" indent="-896938">
              <a:tabLst>
                <a:tab pos="896938" algn="l"/>
              </a:tabLst>
            </a:pPr>
            <a:r>
              <a:rPr lang="ja-JP" altLang="en-US" sz="1200" dirty="0">
                <a:solidFill>
                  <a:prstClr val="black"/>
                </a:solidFill>
                <a:latin typeface="ＭＳ Ｐゴシック"/>
              </a:rPr>
              <a:t>　</a:t>
            </a:r>
            <a:r>
              <a:rPr lang="ja-JP" altLang="en-US" sz="1200" dirty="0" smtClean="0">
                <a:solidFill>
                  <a:prstClr val="black"/>
                </a:solidFill>
                <a:latin typeface="ＭＳ Ｐゴシック"/>
              </a:rPr>
              <a:t>　　　　　　　　  社通販</a:t>
            </a:r>
            <a:r>
              <a:rPr lang="ja-JP" altLang="en-US" sz="1200" dirty="0">
                <a:solidFill>
                  <a:prstClr val="black"/>
                </a:solidFill>
                <a:latin typeface="ＭＳ Ｐゴシック"/>
              </a:rPr>
              <a:t>サイト</a:t>
            </a:r>
            <a:r>
              <a:rPr lang="ja-JP" altLang="en-US" sz="1200" dirty="0" smtClean="0">
                <a:solidFill>
                  <a:prstClr val="black"/>
                </a:solidFill>
                <a:latin typeface="ＭＳ Ｐゴシック"/>
              </a:rPr>
              <a:t>等の作成</a:t>
            </a:r>
            <a:r>
              <a:rPr kumimoji="1" lang="ja-JP" altLang="en-US" sz="1200" b="1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endParaRPr kumimoji="1" lang="en-US" altLang="ja-JP" sz="1200" b="1" dirty="0" smtClean="0">
              <a:latin typeface="+mn-ea"/>
            </a:endParaRPr>
          </a:p>
          <a:p>
            <a:pPr>
              <a:lnSpc>
                <a:spcPct val="150000"/>
              </a:lnSpc>
              <a:tabLst>
                <a:tab pos="715963" algn="l"/>
                <a:tab pos="1165225" algn="l"/>
              </a:tabLst>
            </a:pPr>
            <a:r>
              <a:rPr kumimoji="1" lang="ja-JP" altLang="en-US" sz="1200" b="1" dirty="0" smtClean="0">
                <a:latin typeface="+mn-ea"/>
              </a:rPr>
              <a:t> 派遣</a:t>
            </a:r>
            <a:r>
              <a:rPr lang="ja-JP" altLang="en-US" sz="1200" b="1" dirty="0" smtClean="0">
                <a:latin typeface="+mn-ea"/>
              </a:rPr>
              <a:t>専門家　　</a:t>
            </a:r>
            <a:r>
              <a:rPr lang="ja-JP" altLang="en-US" sz="1200" dirty="0" smtClean="0">
                <a:latin typeface="+mn-ea"/>
              </a:rPr>
              <a:t>事業者が希望する指導内容により、専門家を検討し派遣する。</a:t>
            </a:r>
            <a:endParaRPr lang="ja-JP" altLang="en-US" sz="1200" dirty="0">
              <a:latin typeface="+mn-ea"/>
            </a:endParaRPr>
          </a:p>
        </p:txBody>
      </p:sp>
      <p:sp>
        <p:nvSpPr>
          <p:cNvPr id="62" name="正方形/長方形 61"/>
          <p:cNvSpPr/>
          <p:nvPr/>
        </p:nvSpPr>
        <p:spPr>
          <a:xfrm>
            <a:off x="-16576" y="9278120"/>
            <a:ext cx="7792151" cy="162959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326438" y="9728787"/>
            <a:ext cx="75018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>
                <a:solidFill>
                  <a:schemeClr val="bg1"/>
                </a:solidFill>
                <a:latin typeface="+mj-ea"/>
                <a:ea typeface="+mj-ea"/>
              </a:rPr>
              <a:t>県南広域振興局経営企画部産業振興室観光商業・食産業課　</a:t>
            </a:r>
            <a:r>
              <a:rPr kumimoji="1" lang="en-US" altLang="ja-JP" sz="1600" b="1" dirty="0" smtClean="0">
                <a:solidFill>
                  <a:schemeClr val="bg1"/>
                </a:solidFill>
                <a:latin typeface="+mj-ea"/>
                <a:ea typeface="+mj-ea"/>
              </a:rPr>
              <a:t>【</a:t>
            </a:r>
            <a:r>
              <a:rPr kumimoji="1" lang="ja-JP" altLang="en-US" sz="1600" b="1" dirty="0" smtClean="0">
                <a:solidFill>
                  <a:schemeClr val="bg1"/>
                </a:solidFill>
                <a:latin typeface="+mj-ea"/>
                <a:ea typeface="+mj-ea"/>
              </a:rPr>
              <a:t>担当：</a:t>
            </a:r>
            <a:r>
              <a:rPr lang="ja-JP" altLang="en-US" sz="1600" b="1" dirty="0">
                <a:solidFill>
                  <a:schemeClr val="bg1"/>
                </a:solidFill>
                <a:latin typeface="+mj-ea"/>
                <a:ea typeface="+mj-ea"/>
              </a:rPr>
              <a:t>駒ヶ嶺</a:t>
            </a:r>
            <a:r>
              <a:rPr kumimoji="1" lang="en-US" altLang="ja-JP" sz="1600" b="1" dirty="0" smtClean="0">
                <a:solidFill>
                  <a:schemeClr val="bg1"/>
                </a:solidFill>
                <a:latin typeface="+mj-ea"/>
                <a:ea typeface="+mj-ea"/>
              </a:rPr>
              <a:t>】</a:t>
            </a: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55234" y="10114958"/>
            <a:ext cx="4465163" cy="401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solidFill>
                  <a:schemeClr val="bg1"/>
                </a:solidFill>
                <a:latin typeface="+mn-ea"/>
              </a:rPr>
              <a:t>　</a:t>
            </a:r>
            <a:r>
              <a:rPr lang="en-US" altLang="ja-JP" sz="1400" b="1" dirty="0" smtClean="0">
                <a:solidFill>
                  <a:schemeClr val="bg1"/>
                </a:solidFill>
                <a:latin typeface="+mn-ea"/>
              </a:rPr>
              <a:t>TEL</a:t>
            </a:r>
            <a:r>
              <a:rPr lang="ja-JP" altLang="en-US" sz="1400" b="1" dirty="0">
                <a:solidFill>
                  <a:schemeClr val="bg1"/>
                </a:solidFill>
                <a:latin typeface="+mn-ea"/>
              </a:rPr>
              <a:t>　</a:t>
            </a:r>
            <a:r>
              <a:rPr lang="ja-JP" altLang="en-US" sz="1400" b="1" dirty="0" smtClean="0">
                <a:solidFill>
                  <a:schemeClr val="bg1"/>
                </a:solidFill>
                <a:latin typeface="+mn-ea"/>
              </a:rPr>
              <a:t>０１９７</a:t>
            </a:r>
            <a:r>
              <a:rPr lang="en-US" altLang="ja-JP" sz="1400" b="1" dirty="0" smtClean="0">
                <a:solidFill>
                  <a:schemeClr val="bg1"/>
                </a:solidFill>
                <a:latin typeface="+mn-ea"/>
              </a:rPr>
              <a:t>-</a:t>
            </a:r>
            <a:r>
              <a:rPr lang="ja-JP" altLang="en-US" sz="1400" b="1" dirty="0" smtClean="0">
                <a:solidFill>
                  <a:schemeClr val="bg1"/>
                </a:solidFill>
                <a:latin typeface="+mn-ea"/>
              </a:rPr>
              <a:t>２２</a:t>
            </a:r>
            <a:r>
              <a:rPr lang="en-US" altLang="ja-JP" sz="1400" b="1" dirty="0" smtClean="0">
                <a:solidFill>
                  <a:schemeClr val="bg1"/>
                </a:solidFill>
                <a:latin typeface="+mn-ea"/>
              </a:rPr>
              <a:t>-</a:t>
            </a:r>
            <a:r>
              <a:rPr lang="ja-JP" altLang="en-US" sz="1400" b="1" dirty="0" smtClean="0">
                <a:solidFill>
                  <a:schemeClr val="bg1"/>
                </a:solidFill>
                <a:latin typeface="+mn-ea"/>
              </a:rPr>
              <a:t>２８４３</a:t>
            </a:r>
            <a:r>
              <a:rPr lang="ja-JP" altLang="en-US" sz="1400" b="1" dirty="0">
                <a:solidFill>
                  <a:schemeClr val="bg1"/>
                </a:solidFill>
                <a:latin typeface="+mn-ea"/>
              </a:rPr>
              <a:t>　</a:t>
            </a:r>
            <a:r>
              <a:rPr lang="en-US" altLang="ja-JP" sz="1400" b="1" dirty="0" smtClean="0">
                <a:solidFill>
                  <a:schemeClr val="bg1"/>
                </a:solidFill>
                <a:latin typeface="+mn-ea"/>
              </a:rPr>
              <a:t>/</a:t>
            </a:r>
            <a:r>
              <a:rPr lang="ja-JP" altLang="en-US" sz="1400" b="1" dirty="0">
                <a:solidFill>
                  <a:schemeClr val="bg1"/>
                </a:solidFill>
                <a:latin typeface="+mn-ea"/>
              </a:rPr>
              <a:t>　</a:t>
            </a:r>
            <a:r>
              <a:rPr lang="en-US" altLang="ja-JP" sz="1400" b="1" dirty="0">
                <a:solidFill>
                  <a:schemeClr val="bg1"/>
                </a:solidFill>
                <a:latin typeface="+mn-ea"/>
              </a:rPr>
              <a:t>FAX</a:t>
            </a:r>
            <a:r>
              <a:rPr lang="ja-JP" altLang="en-US" sz="1400" b="1" dirty="0">
                <a:solidFill>
                  <a:schemeClr val="bg1"/>
                </a:solidFill>
                <a:latin typeface="+mn-ea"/>
              </a:rPr>
              <a:t>　</a:t>
            </a:r>
            <a:r>
              <a:rPr lang="ja-JP" altLang="en-US" sz="1400" b="1" dirty="0" smtClean="0">
                <a:solidFill>
                  <a:schemeClr val="bg1"/>
                </a:solidFill>
                <a:latin typeface="+mn-ea"/>
              </a:rPr>
              <a:t>０１９７</a:t>
            </a:r>
            <a:r>
              <a:rPr lang="en-US" altLang="ja-JP" sz="1400" b="1" dirty="0" smtClean="0">
                <a:solidFill>
                  <a:schemeClr val="bg1"/>
                </a:solidFill>
                <a:latin typeface="+mn-ea"/>
              </a:rPr>
              <a:t>-</a:t>
            </a:r>
            <a:r>
              <a:rPr lang="ja-JP" altLang="en-US" sz="1400" b="1" dirty="0" smtClean="0">
                <a:solidFill>
                  <a:schemeClr val="bg1"/>
                </a:solidFill>
                <a:latin typeface="+mn-ea"/>
              </a:rPr>
              <a:t>２２</a:t>
            </a:r>
            <a:r>
              <a:rPr lang="en-US" altLang="ja-JP" sz="1400" b="1" dirty="0" smtClean="0">
                <a:solidFill>
                  <a:schemeClr val="bg1"/>
                </a:solidFill>
                <a:latin typeface="+mn-ea"/>
              </a:rPr>
              <a:t>-</a:t>
            </a:r>
            <a:r>
              <a:rPr lang="ja-JP" altLang="en-US" sz="1400" b="1" dirty="0" smtClean="0">
                <a:solidFill>
                  <a:schemeClr val="bg1"/>
                </a:solidFill>
                <a:latin typeface="+mn-ea"/>
              </a:rPr>
              <a:t>３７４９</a:t>
            </a:r>
            <a:endParaRPr lang="en-US" altLang="ja-JP" sz="14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4519137" y="10208033"/>
            <a:ext cx="31217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solidFill>
                  <a:schemeClr val="bg1"/>
                </a:solidFill>
                <a:latin typeface="+mj-ea"/>
                <a:ea typeface="+mj-ea"/>
              </a:rPr>
              <a:t>　</a:t>
            </a:r>
            <a:r>
              <a:rPr kumimoji="1" lang="ja-JP" altLang="en-US" sz="1400" b="1" dirty="0" smtClean="0">
                <a:solidFill>
                  <a:schemeClr val="bg1"/>
                </a:solidFill>
                <a:latin typeface="+mj-ea"/>
                <a:ea typeface="+mj-ea"/>
              </a:rPr>
              <a:t>〒</a:t>
            </a:r>
            <a:r>
              <a:rPr kumimoji="1" lang="en-US" altLang="ja-JP" sz="1400" b="1" dirty="0" smtClean="0">
                <a:solidFill>
                  <a:schemeClr val="bg1"/>
                </a:solidFill>
                <a:latin typeface="+mj-ea"/>
                <a:ea typeface="+mj-ea"/>
              </a:rPr>
              <a:t>023-0053</a:t>
            </a:r>
            <a:r>
              <a:rPr kumimoji="1" lang="ja-JP" altLang="en-US" sz="1400" b="1" dirty="0" smtClean="0">
                <a:solidFill>
                  <a:schemeClr val="bg1"/>
                </a:solidFill>
                <a:latin typeface="+mj-ea"/>
                <a:ea typeface="+mj-ea"/>
              </a:rPr>
              <a:t>　奥州市水沢大手町</a:t>
            </a:r>
            <a:r>
              <a:rPr kumimoji="1" lang="en-US" altLang="ja-JP" sz="1400" b="1" dirty="0" smtClean="0">
                <a:solidFill>
                  <a:schemeClr val="bg1"/>
                </a:solidFill>
                <a:latin typeface="+mj-ea"/>
                <a:ea typeface="+mj-ea"/>
              </a:rPr>
              <a:t>1-2</a:t>
            </a:r>
            <a:endParaRPr kumimoji="1" lang="ja-JP" altLang="en-US" sz="14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273772" y="9406326"/>
            <a:ext cx="7518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solidFill>
                  <a:schemeClr val="bg1"/>
                </a:solidFill>
                <a:latin typeface="+mj-ea"/>
                <a:ea typeface="+mj-ea"/>
              </a:rPr>
              <a:t>お申込み・お問い合わせ先</a:t>
            </a:r>
            <a:endParaRPr kumimoji="1" lang="ja-JP" altLang="en-US" sz="14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503411" y="206882"/>
            <a:ext cx="53925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800" b="1" dirty="0" smtClean="0">
                <a:solidFill>
                  <a:schemeClr val="bg1"/>
                </a:solidFill>
                <a:latin typeface="小塚ゴシック Pro B" pitchFamily="34" charset="-128"/>
                <a:ea typeface="小塚ゴシック Pro B" pitchFamily="34" charset="-128"/>
              </a:rPr>
              <a:t>南いわて食産業クラスター形成ネットワーク事業</a:t>
            </a:r>
            <a:endParaRPr lang="ja-JP" altLang="en-US" sz="1800" b="1" dirty="0">
              <a:solidFill>
                <a:schemeClr val="bg1"/>
              </a:solidFill>
              <a:latin typeface="小塚ゴシック Pro B" pitchFamily="34" charset="-128"/>
              <a:ea typeface="小塚ゴシック Pro B" pitchFamily="34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10993" y="4546600"/>
            <a:ext cx="493340" cy="2897996"/>
          </a:xfrm>
          <a:prstGeom prst="rect">
            <a:avLst/>
          </a:prstGeom>
          <a:solidFill>
            <a:srgbClr val="3399FF"/>
          </a:solidFill>
        </p:spPr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b="1" dirty="0" smtClean="0">
                <a:solidFill>
                  <a:schemeClr val="bg1"/>
                </a:solidFill>
                <a:latin typeface="+mj-ea"/>
                <a:ea typeface="+mj-ea"/>
              </a:rPr>
              <a:t>指導内容</a:t>
            </a:r>
            <a:endParaRPr kumimoji="1" lang="ja-JP" altLang="en-US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273772" y="3109373"/>
            <a:ext cx="1217001" cy="33855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1600" b="1" dirty="0">
                <a:solidFill>
                  <a:schemeClr val="bg1"/>
                </a:solidFill>
                <a:latin typeface="+mj-ea"/>
                <a:ea typeface="+mj-ea"/>
              </a:rPr>
              <a:t>対象事業者</a:t>
            </a:r>
          </a:p>
        </p:txBody>
      </p:sp>
      <p:sp>
        <p:nvSpPr>
          <p:cNvPr id="32" name="正方形/長方形 31"/>
          <p:cNvSpPr/>
          <p:nvPr/>
        </p:nvSpPr>
        <p:spPr>
          <a:xfrm>
            <a:off x="1528487" y="3130943"/>
            <a:ext cx="602618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latin typeface="+mn-ea"/>
              </a:rPr>
              <a:t>南いわて食産業クラスター形成ネットワーク会員及び県南広域振興局管内の食産業事業者</a:t>
            </a:r>
            <a:endParaRPr lang="ja-JP" altLang="en-US" sz="1100" dirty="0">
              <a:latin typeface="+mn-ea"/>
            </a:endParaRPr>
          </a:p>
        </p:txBody>
      </p:sp>
      <p:cxnSp>
        <p:nvCxnSpPr>
          <p:cNvPr id="13" name="直線コネクタ 12"/>
          <p:cNvCxnSpPr/>
          <p:nvPr/>
        </p:nvCxnSpPr>
        <p:spPr>
          <a:xfrm>
            <a:off x="781098" y="5917365"/>
            <a:ext cx="6711706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 flipH="1">
            <a:off x="1365268" y="4330478"/>
            <a:ext cx="5658" cy="33330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正方形/長方形 56"/>
          <p:cNvSpPr/>
          <p:nvPr/>
        </p:nvSpPr>
        <p:spPr>
          <a:xfrm>
            <a:off x="810807" y="8218796"/>
            <a:ext cx="682545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400" b="1" dirty="0">
                <a:solidFill>
                  <a:srgbClr val="FF0000"/>
                </a:solidFill>
                <a:latin typeface="+mn-ea"/>
              </a:rPr>
              <a:t>〇</a:t>
            </a:r>
            <a:r>
              <a:rPr lang="ja-JP" altLang="en-US" sz="1400" b="1" dirty="0" smtClean="0">
                <a:solidFill>
                  <a:srgbClr val="FF0000"/>
                </a:solidFill>
                <a:latin typeface="+mn-ea"/>
              </a:rPr>
              <a:t>指導料は全て無料です</a:t>
            </a:r>
            <a:r>
              <a:rPr lang="ja-JP" altLang="en-US" sz="1400" b="1" dirty="0">
                <a:solidFill>
                  <a:srgbClr val="FF0000"/>
                </a:solidFill>
                <a:latin typeface="+mn-ea"/>
              </a:rPr>
              <a:t>。</a:t>
            </a:r>
            <a:endParaRPr lang="en-US" altLang="ja-JP" sz="1400" b="1" dirty="0" smtClean="0">
              <a:solidFill>
                <a:srgbClr val="FF0000"/>
              </a:solidFill>
              <a:latin typeface="+mn-ea"/>
            </a:endParaRPr>
          </a:p>
          <a:p>
            <a:r>
              <a:rPr lang="ja-JP" altLang="en-US" sz="1400" b="1" dirty="0">
                <a:solidFill>
                  <a:srgbClr val="FF0000"/>
                </a:solidFill>
                <a:latin typeface="+mn-ea"/>
              </a:rPr>
              <a:t>〇</a:t>
            </a:r>
            <a:r>
              <a:rPr lang="ja-JP" altLang="en-US" sz="1400" b="1" dirty="0" smtClean="0">
                <a:solidFill>
                  <a:srgbClr val="FF0000"/>
                </a:solidFill>
                <a:latin typeface="+mn-ea"/>
              </a:rPr>
              <a:t>実施日、指導時間等については</a:t>
            </a:r>
            <a:r>
              <a:rPr lang="ja-JP" altLang="en-US" sz="1600" b="1" dirty="0" smtClean="0">
                <a:solidFill>
                  <a:srgbClr val="FF0000"/>
                </a:solidFill>
                <a:latin typeface="+mn-ea"/>
              </a:rPr>
              <a:t>、</a:t>
            </a:r>
            <a:r>
              <a:rPr lang="ja-JP" altLang="en-US" sz="1400" b="1" dirty="0" smtClean="0">
                <a:solidFill>
                  <a:srgbClr val="FF0000"/>
                </a:solidFill>
                <a:latin typeface="+mn-ea"/>
              </a:rPr>
              <a:t>派遣する専門家と調整させていただきます。</a:t>
            </a:r>
            <a:endParaRPr lang="en-US" altLang="ja-JP" sz="1400" b="1" dirty="0" smtClean="0">
              <a:solidFill>
                <a:srgbClr val="FF0000"/>
              </a:solidFill>
              <a:latin typeface="+mn-ea"/>
            </a:endParaRPr>
          </a:p>
          <a:p>
            <a:r>
              <a:rPr lang="ja-JP" altLang="en-US" sz="1400" b="1" dirty="0" smtClean="0">
                <a:solidFill>
                  <a:srgbClr val="FF0000"/>
                </a:solidFill>
                <a:latin typeface="+mn-ea"/>
              </a:rPr>
              <a:t>〇申込時の状況によりお受けできない場合がございますので、予めご了承ください。</a:t>
            </a:r>
            <a:endParaRPr lang="en-US" altLang="ja-JP" sz="1400" b="1" dirty="0" smtClean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365268" y="4382607"/>
            <a:ext cx="6026747" cy="115188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50000"/>
              </a:lnSpc>
            </a:pPr>
            <a:r>
              <a:rPr lang="en-US" altLang="ja-JP" sz="1400" b="1" dirty="0" smtClean="0">
                <a:solidFill>
                  <a:srgbClr val="0033CC"/>
                </a:solidFill>
                <a:latin typeface="+mj-ea"/>
                <a:ea typeface="+mj-ea"/>
              </a:rPr>
              <a:t> 【HACCP</a:t>
            </a:r>
            <a:r>
              <a:rPr lang="ja-JP" altLang="en-US" sz="1400" b="1" dirty="0" smtClean="0">
                <a:solidFill>
                  <a:srgbClr val="0033CC"/>
                </a:solidFill>
                <a:latin typeface="+mj-ea"/>
                <a:ea typeface="+mj-ea"/>
              </a:rPr>
              <a:t>導入</a:t>
            </a:r>
            <a:r>
              <a:rPr lang="en-US" altLang="ja-JP" sz="1400" b="1" dirty="0" smtClean="0">
                <a:solidFill>
                  <a:srgbClr val="0033CC"/>
                </a:solidFill>
                <a:latin typeface="+mj-ea"/>
                <a:ea typeface="+mj-ea"/>
              </a:rPr>
              <a:t>】</a:t>
            </a:r>
          </a:p>
          <a:p>
            <a:r>
              <a:rPr lang="ja-JP" altLang="en-US" sz="1100" b="1" dirty="0" smtClean="0">
                <a:solidFill>
                  <a:prstClr val="black"/>
                </a:solidFill>
                <a:latin typeface="ＭＳ Ｐゴシック"/>
              </a:rPr>
              <a:t>  </a:t>
            </a:r>
            <a:r>
              <a:rPr lang="ja-JP" altLang="en-US" sz="1200" b="1" dirty="0" smtClean="0">
                <a:solidFill>
                  <a:prstClr val="black"/>
                </a:solidFill>
                <a:latin typeface="ＭＳ Ｐゴシック"/>
              </a:rPr>
              <a:t>指導内容</a:t>
            </a:r>
            <a:r>
              <a:rPr lang="ja-JP" altLang="en-US" sz="1200" b="1" dirty="0">
                <a:solidFill>
                  <a:prstClr val="black"/>
                </a:solidFill>
                <a:latin typeface="ＭＳ Ｐゴシック"/>
              </a:rPr>
              <a:t>　</a:t>
            </a:r>
            <a:r>
              <a:rPr lang="ja-JP" altLang="en-US" sz="1200" b="1" dirty="0" smtClean="0">
                <a:solidFill>
                  <a:prstClr val="black"/>
                </a:solidFill>
                <a:latin typeface="ＭＳ Ｐゴシック"/>
              </a:rPr>
              <a:t>　　</a:t>
            </a:r>
            <a:r>
              <a:rPr lang="ja-JP" altLang="en-US" sz="1200" dirty="0" smtClean="0">
                <a:solidFill>
                  <a:prstClr val="black"/>
                </a:solidFill>
                <a:latin typeface="ＭＳ Ｐゴシック"/>
              </a:rPr>
              <a:t>小規模</a:t>
            </a:r>
            <a:r>
              <a:rPr lang="ja-JP" altLang="en-US" sz="1200" dirty="0">
                <a:solidFill>
                  <a:prstClr val="black"/>
                </a:solidFill>
                <a:latin typeface="ＭＳ Ｐゴシック"/>
              </a:rPr>
              <a:t>食品製造業者を対象に、ＨＡＣＣＰ制度の説明、具体的な取組の</a:t>
            </a:r>
            <a:r>
              <a:rPr lang="ja-JP" altLang="en-US" sz="1200" dirty="0" smtClean="0">
                <a:solidFill>
                  <a:prstClr val="black"/>
                </a:solidFill>
                <a:latin typeface="ＭＳ Ｐゴシック"/>
              </a:rPr>
              <a:t>進    </a:t>
            </a:r>
            <a:endParaRPr lang="en-US" altLang="ja-JP" sz="1200" dirty="0" smtClean="0">
              <a:solidFill>
                <a:prstClr val="black"/>
              </a:solidFill>
              <a:latin typeface="ＭＳ Ｐゴシック"/>
            </a:endParaRPr>
          </a:p>
          <a:p>
            <a:pPr>
              <a:lnSpc>
                <a:spcPct val="150000"/>
              </a:lnSpc>
            </a:pPr>
            <a:r>
              <a:rPr lang="en-US" altLang="ja-JP" sz="1200" dirty="0">
                <a:solidFill>
                  <a:prstClr val="black"/>
                </a:solidFill>
                <a:latin typeface="ＭＳ Ｐゴシック"/>
              </a:rPr>
              <a:t> </a:t>
            </a:r>
            <a:r>
              <a:rPr lang="en-US" altLang="ja-JP" sz="1200" dirty="0" smtClean="0">
                <a:solidFill>
                  <a:prstClr val="black"/>
                </a:solidFill>
                <a:latin typeface="ＭＳ Ｐゴシック"/>
              </a:rPr>
              <a:t>                     </a:t>
            </a:r>
            <a:r>
              <a:rPr lang="ja-JP" altLang="en-US" sz="1200" dirty="0" smtClean="0">
                <a:solidFill>
                  <a:prstClr val="black"/>
                </a:solidFill>
                <a:latin typeface="ＭＳ Ｐゴシック"/>
              </a:rPr>
              <a:t>め</a:t>
            </a:r>
            <a:r>
              <a:rPr lang="ja-JP" altLang="en-US" sz="1200" dirty="0">
                <a:solidFill>
                  <a:prstClr val="black"/>
                </a:solidFill>
                <a:latin typeface="ＭＳ Ｐゴシック"/>
              </a:rPr>
              <a:t>方など</a:t>
            </a:r>
            <a:r>
              <a:rPr lang="ja-JP" altLang="en-US" sz="1200" dirty="0" smtClean="0">
                <a:solidFill>
                  <a:prstClr val="black"/>
                </a:solidFill>
                <a:latin typeface="ＭＳ Ｐゴシック"/>
              </a:rPr>
              <a:t>、ＨＡＣＣＰ</a:t>
            </a:r>
            <a:r>
              <a:rPr lang="ja-JP" altLang="en-US" sz="1200" dirty="0">
                <a:solidFill>
                  <a:prstClr val="black"/>
                </a:solidFill>
                <a:latin typeface="ＭＳ Ｐゴシック"/>
              </a:rPr>
              <a:t>導入に取り掛かる</a:t>
            </a:r>
            <a:r>
              <a:rPr lang="ja-JP" altLang="en-US" sz="1200" dirty="0" smtClean="0">
                <a:solidFill>
                  <a:prstClr val="black"/>
                </a:solidFill>
                <a:latin typeface="ＭＳ Ｐゴシック"/>
              </a:rPr>
              <a:t>に</a:t>
            </a:r>
            <a:r>
              <a:rPr lang="ja-JP" altLang="en-US" sz="1200" dirty="0">
                <a:solidFill>
                  <a:prstClr val="black"/>
                </a:solidFill>
                <a:latin typeface="ＭＳ Ｐゴシック"/>
              </a:rPr>
              <a:t>当たり</a:t>
            </a:r>
            <a:r>
              <a:rPr lang="ja-JP" altLang="en-US" sz="1200" dirty="0" smtClean="0">
                <a:solidFill>
                  <a:prstClr val="black"/>
                </a:solidFill>
                <a:latin typeface="ＭＳ Ｐゴシック"/>
              </a:rPr>
              <a:t>必要</a:t>
            </a:r>
            <a:r>
              <a:rPr lang="ja-JP" altLang="en-US" sz="1200" dirty="0">
                <a:solidFill>
                  <a:prstClr val="black"/>
                </a:solidFill>
                <a:latin typeface="ＭＳ Ｐゴシック"/>
              </a:rPr>
              <a:t>な</a:t>
            </a:r>
            <a:r>
              <a:rPr lang="ja-JP" altLang="en-US" sz="1200" dirty="0" smtClean="0">
                <a:solidFill>
                  <a:prstClr val="black"/>
                </a:solidFill>
                <a:latin typeface="ＭＳ Ｐゴシック"/>
              </a:rPr>
              <a:t>基本事項の講義</a:t>
            </a:r>
            <a:endParaRPr lang="en-US" altLang="ja-JP" sz="1200" dirty="0" smtClean="0">
              <a:solidFill>
                <a:prstClr val="black"/>
              </a:solidFill>
              <a:latin typeface="ＭＳ Ｐゴシック"/>
            </a:endParaRPr>
          </a:p>
          <a:p>
            <a:pPr lvl="0">
              <a:lnSpc>
                <a:spcPct val="150000"/>
              </a:lnSpc>
            </a:pPr>
            <a:r>
              <a:rPr lang="ja-JP" altLang="en-US" sz="1200" dirty="0" smtClean="0">
                <a:solidFill>
                  <a:prstClr val="black"/>
                </a:solidFill>
                <a:latin typeface="ＭＳ Ｐゴシック"/>
              </a:rPr>
              <a:t>  </a:t>
            </a:r>
            <a:r>
              <a:rPr lang="ja-JP" altLang="en-US" sz="1200" b="1" dirty="0" smtClean="0">
                <a:solidFill>
                  <a:prstClr val="black"/>
                </a:solidFill>
                <a:latin typeface="ＭＳ Ｐゴシック"/>
              </a:rPr>
              <a:t>派遣</a:t>
            </a:r>
            <a:r>
              <a:rPr lang="ja-JP" altLang="en-US" sz="1200" b="1" dirty="0">
                <a:solidFill>
                  <a:prstClr val="black"/>
                </a:solidFill>
                <a:latin typeface="ＭＳ Ｐゴシック"/>
              </a:rPr>
              <a:t>専門家</a:t>
            </a:r>
            <a:r>
              <a:rPr lang="ja-JP" altLang="en-US" sz="1400" b="1" dirty="0">
                <a:solidFill>
                  <a:prstClr val="black"/>
                </a:solidFill>
                <a:latin typeface="ＭＳ Ｐゴシック"/>
              </a:rPr>
              <a:t>　</a:t>
            </a:r>
            <a:r>
              <a:rPr lang="ja-JP" altLang="en-US" sz="1200" b="1" dirty="0">
                <a:latin typeface="+mn-ea"/>
              </a:rPr>
              <a:t> </a:t>
            </a:r>
            <a:r>
              <a:rPr lang="ja-JP" altLang="en-US" sz="1200" b="1" dirty="0" smtClean="0">
                <a:latin typeface="+mn-ea"/>
              </a:rPr>
              <a:t> </a:t>
            </a:r>
            <a:r>
              <a:rPr kumimoji="1" lang="ja-JP" altLang="en-US" sz="1200" dirty="0" smtClean="0">
                <a:latin typeface="+mn-ea"/>
              </a:rPr>
              <a:t>地方独立行政法人岩手県工業技術センター　</a:t>
            </a:r>
            <a:endParaRPr kumimoji="1" lang="en-US" altLang="ja-JP" sz="1200" dirty="0" smtClean="0">
              <a:latin typeface="+mn-ea"/>
            </a:endParaRPr>
          </a:p>
          <a:p>
            <a:pPr lvl="0"/>
            <a:r>
              <a:rPr lang="en-US" altLang="ja-JP" sz="1200" dirty="0">
                <a:latin typeface="+mn-ea"/>
              </a:rPr>
              <a:t> </a:t>
            </a:r>
            <a:r>
              <a:rPr lang="en-US" altLang="ja-JP" sz="1200" dirty="0" smtClean="0">
                <a:latin typeface="+mn-ea"/>
              </a:rPr>
              <a:t>                      </a:t>
            </a:r>
            <a:r>
              <a:rPr kumimoji="1" lang="ja-JP" altLang="en-US" sz="1200" dirty="0" smtClean="0">
                <a:latin typeface="+mn-ea"/>
              </a:rPr>
              <a:t>食品技術部</a:t>
            </a:r>
            <a:r>
              <a:rPr kumimoji="1" lang="ja-JP" altLang="en-US" sz="1200" dirty="0" smtClean="0">
                <a:latin typeface="+mn-ea"/>
              </a:rPr>
              <a:t>　</a:t>
            </a:r>
            <a:r>
              <a:rPr lang="ja-JP" altLang="en-US" sz="1200" dirty="0" smtClean="0">
                <a:latin typeface="+mn-ea"/>
              </a:rPr>
              <a:t>主任専門研究員　</a:t>
            </a:r>
            <a:r>
              <a:rPr kumimoji="1" lang="ja-JP" altLang="en-US" sz="1200" dirty="0" smtClean="0">
                <a:latin typeface="+mn-ea"/>
              </a:rPr>
              <a:t>伊藤</a:t>
            </a:r>
            <a:r>
              <a:rPr kumimoji="1" lang="ja-JP" altLang="en-US" sz="1200" dirty="0" smtClean="0">
                <a:latin typeface="+mn-ea"/>
              </a:rPr>
              <a:t>　</a:t>
            </a:r>
            <a:r>
              <a:rPr lang="ja-JP" altLang="en-US" sz="1200" dirty="0">
                <a:latin typeface="+mn-ea"/>
              </a:rPr>
              <a:t>菜々</a:t>
            </a:r>
            <a:r>
              <a:rPr kumimoji="1" lang="ja-JP" altLang="en-US" sz="1200" dirty="0" smtClean="0">
                <a:latin typeface="+mn-ea"/>
              </a:rPr>
              <a:t>　氏</a:t>
            </a:r>
            <a:endParaRPr kumimoji="1" lang="en-US" altLang="ja-JP" sz="1200" dirty="0" smtClean="0">
              <a:latin typeface="+mn-ea"/>
            </a:endParaRPr>
          </a:p>
          <a:p>
            <a:r>
              <a:rPr lang="ja-JP" altLang="en-US" sz="1200" b="1" dirty="0">
                <a:latin typeface="+mn-ea"/>
              </a:rPr>
              <a:t>　</a:t>
            </a:r>
            <a:endParaRPr kumimoji="1" lang="ja-JP" altLang="en-US" sz="14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10186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403761" y="383143"/>
            <a:ext cx="6994566" cy="13560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1400" dirty="0"/>
              <a:t>県南広域振興局経営企画部産業振興室観光商業・食産業課　</a:t>
            </a:r>
            <a:r>
              <a:rPr lang="ja-JP" altLang="en-US" sz="1400" dirty="0" err="1" smtClean="0"/>
              <a:t>駒ヶ</a:t>
            </a:r>
            <a:r>
              <a:rPr lang="ja-JP" altLang="en-US" sz="1400" dirty="0" smtClean="0"/>
              <a:t>嶺</a:t>
            </a:r>
            <a:r>
              <a:rPr lang="ja-JP" altLang="ja-JP" sz="1400" dirty="0" smtClean="0"/>
              <a:t>あて</a:t>
            </a:r>
            <a:endParaRPr lang="ja-JP" altLang="ja-JP" sz="1400" dirty="0"/>
          </a:p>
          <a:p>
            <a:r>
              <a:rPr lang="ja-JP" altLang="ja-JP" sz="2400" dirty="0"/>
              <a:t>　</a:t>
            </a:r>
            <a:r>
              <a:rPr lang="ja-JP" altLang="ja-JP" sz="2800" b="1" dirty="0"/>
              <a:t>（</a:t>
            </a:r>
            <a:r>
              <a:rPr lang="en-US" altLang="ja-JP" sz="2800" b="1" dirty="0"/>
              <a:t>FAX</a:t>
            </a:r>
            <a:r>
              <a:rPr lang="ja-JP" altLang="ja-JP" sz="2800" b="1" dirty="0"/>
              <a:t>：</a:t>
            </a:r>
            <a:r>
              <a:rPr lang="en-US" altLang="ja-JP" sz="2800" b="1" dirty="0"/>
              <a:t>0197</a:t>
            </a:r>
            <a:r>
              <a:rPr lang="ja-JP" altLang="ja-JP" sz="2800" b="1" dirty="0"/>
              <a:t>‐</a:t>
            </a:r>
            <a:r>
              <a:rPr lang="en-US" altLang="ja-JP" sz="2800" b="1" dirty="0"/>
              <a:t>22</a:t>
            </a:r>
            <a:r>
              <a:rPr lang="ja-JP" altLang="ja-JP" sz="2800" b="1" dirty="0"/>
              <a:t>‐</a:t>
            </a:r>
            <a:r>
              <a:rPr lang="en-US" altLang="ja-JP" sz="2800" b="1" dirty="0"/>
              <a:t>3749</a:t>
            </a:r>
            <a:r>
              <a:rPr lang="ja-JP" altLang="ja-JP" sz="2800" b="1" dirty="0"/>
              <a:t>）</a:t>
            </a:r>
            <a:endParaRPr lang="ja-JP" altLang="ja-JP" sz="2800" dirty="0"/>
          </a:p>
          <a:p>
            <a:r>
              <a:rPr lang="en-US" altLang="ja-JP" dirty="0"/>
              <a:t> </a:t>
            </a:r>
            <a:endParaRPr lang="ja-JP" altLang="ja-JP" dirty="0"/>
          </a:p>
          <a:p>
            <a:pPr algn="ctr"/>
            <a:r>
              <a:rPr lang="ja-JP" altLang="ja-JP" b="1" dirty="0"/>
              <a:t>課題解決のための専門家派遣　申込書</a:t>
            </a: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3554074"/>
              </p:ext>
            </p:extLst>
          </p:nvPr>
        </p:nvGraphicFramePr>
        <p:xfrm>
          <a:off x="534391" y="1888176"/>
          <a:ext cx="6685806" cy="82165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57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993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006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7386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100" b="0" kern="100" dirty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①指導を希望する分野（〇を付けてください）</a:t>
                      </a: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110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A</a:t>
                      </a: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：</a:t>
                      </a:r>
                      <a:r>
                        <a:rPr kumimoji="1" lang="en-US" altLang="ja-JP" sz="110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HACCP</a:t>
                      </a: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導入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endParaRPr kumimoji="1" lang="ja-JP" altLang="en-US" sz="1100" b="0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en-US" altLang="ja-JP" sz="110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B</a:t>
                      </a: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：マーケティング、ホームページ・ＳＮＳを活用した情報発信等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653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100" b="0" kern="100" dirty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②名称　</a:t>
                      </a:r>
                    </a:p>
                    <a:p>
                      <a:pPr marL="80645" algn="just">
                        <a:spcAft>
                          <a:spcPts val="0"/>
                        </a:spcAft>
                      </a:pPr>
                      <a:r>
                        <a:rPr lang="ja-JP" sz="1100" b="0" kern="100" dirty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（企業名・氏名）</a:t>
                      </a: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ふりがな：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031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kumimoji="1" lang="ja-JP" altLang="en-US" sz="110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510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100" b="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③所在地　</a:t>
                      </a: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〒</a:t>
                      </a:r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752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100" b="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④主な取扱商品</a:t>
                      </a: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9955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100" b="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⑤専門家派遣</a:t>
                      </a:r>
                      <a:r>
                        <a:rPr lang="ja-JP" sz="1100" b="0" kern="100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に</a:t>
                      </a:r>
                      <a:r>
                        <a:rPr lang="ja-JP" altLang="en-US" sz="1100" b="0" kern="100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当たり</a:t>
                      </a:r>
                      <a:r>
                        <a:rPr lang="ja-JP" sz="1100" b="0" kern="100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質問</a:t>
                      </a:r>
                      <a:r>
                        <a:rPr lang="ja-JP" sz="1100" b="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したいこと</a:t>
                      </a: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6137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100" b="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⑥担当者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100" b="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（役職・氏名）</a:t>
                      </a: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100" kern="100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役職名</a:t>
                      </a:r>
                      <a:endParaRPr lang="en-US" altLang="ja-JP" sz="1100" kern="100" dirty="0" smtClean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ja-JP" sz="11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/>
                      </a:endParaRPr>
                    </a:p>
                  </a:txBody>
                  <a:tcPr marL="62865" marR="6286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100" kern="100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氏名</a:t>
                      </a:r>
                      <a:endParaRPr lang="ja-JP" sz="11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/>
                      </a:endParaRPr>
                    </a:p>
                  </a:txBody>
                  <a:tcPr marL="62865" marR="6286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7429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100" b="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⑦連絡先</a:t>
                      </a: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100" kern="100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TEL</a:t>
                      </a:r>
                    </a:p>
                  </a:txBody>
                  <a:tcPr marL="62865" marR="6286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100" kern="100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FAX</a:t>
                      </a:r>
                    </a:p>
                  </a:txBody>
                  <a:tcPr marL="62865" marR="6286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4883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100" b="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⑧</a:t>
                      </a:r>
                      <a:r>
                        <a:rPr lang="ja-JP" sz="1100" b="0" kern="100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メールアドレス</a:t>
                      </a:r>
                      <a:endParaRPr lang="en-US" altLang="ja-JP" sz="1100" b="0" kern="100" dirty="0" smtClean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100" b="0" kern="100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※</a:t>
                      </a:r>
                      <a:r>
                        <a:rPr lang="ja-JP" altLang="en-US" sz="1100" b="0" kern="100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必ずご記入ください</a:t>
                      </a:r>
                      <a:endParaRPr lang="ja-JP" sz="1100" b="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0299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1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D14BBAA0-EBDA-4F80-B5E5-6A060B58EB30}" vid="{E91C9F3B-FA2D-4D28-9E30-9B6A997020B2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11</Template>
  <TotalTime>0</TotalTime>
  <Words>518</Words>
  <Application>Microsoft Office PowerPoint</Application>
  <PresentationFormat>ユーザー設定</PresentationFormat>
  <Paragraphs>61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2" baseType="lpstr">
      <vt:lpstr>Arial Unicode MS</vt:lpstr>
      <vt:lpstr>ＭＳ Ｐゴシック</vt:lpstr>
      <vt:lpstr>ＭＳ ゴシック</vt:lpstr>
      <vt:lpstr>メイリオ</vt:lpstr>
      <vt:lpstr>小塚ゴシック Pro B</vt:lpstr>
      <vt:lpstr>Arial</vt:lpstr>
      <vt:lpstr>Calibri</vt:lpstr>
      <vt:lpstr>Calibri Light</vt:lpstr>
      <vt:lpstr>Times New Roman</vt:lpstr>
      <vt:lpstr>11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2013-07-04T11:22:33Z</dcterms:created>
  <dcterms:modified xsi:type="dcterms:W3CDTF">2022-05-16T05:02:46Z</dcterms:modified>
</cp:coreProperties>
</file>