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0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055AF33-6DB5-48BB-B7EE-8742B19F9A4A}">
          <p14:sldIdLst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66CCFF"/>
    <a:srgbClr val="3399FF"/>
    <a:srgbClr val="FFCC00"/>
    <a:srgbClr val="0066FF"/>
    <a:srgbClr val="FF7C80"/>
    <a:srgbClr val="8E5414"/>
    <a:srgbClr val="2C451B"/>
    <a:srgbClr val="73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96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9" tIns="45790" rIns="91579" bIns="457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79" tIns="45790" rIns="91579" bIns="457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1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正方形/長方形 76"/>
          <p:cNvSpPr/>
          <p:nvPr/>
        </p:nvSpPr>
        <p:spPr>
          <a:xfrm>
            <a:off x="-4689" y="1"/>
            <a:ext cx="7775575" cy="193512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29491" y="8058369"/>
            <a:ext cx="6863313" cy="98216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82028" y="593577"/>
            <a:ext cx="5762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latin typeface="小塚ゴシック Pro B" pitchFamily="34" charset="-128"/>
                <a:ea typeface="小塚ゴシック Pro B" pitchFamily="34" charset="-128"/>
              </a:rPr>
              <a:t>課題解決のための専門家</a:t>
            </a:r>
            <a:r>
              <a:rPr lang="ja-JP" altLang="en-US" sz="2800" b="1" dirty="0">
                <a:latin typeface="小塚ゴシック Pro B" pitchFamily="34" charset="-128"/>
                <a:ea typeface="小塚ゴシック Pro B" pitchFamily="34" charset="-128"/>
              </a:rPr>
              <a:t>派遣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60153" y="1174772"/>
            <a:ext cx="7376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～</a:t>
            </a:r>
            <a:r>
              <a:rPr lang="zh-TW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食産業事業者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が抱える業務課題に対して専門家を個別に派遣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し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、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anose="020B0604020202020204" pitchFamily="50" charset="-128"/>
            </a:endParaRPr>
          </a:p>
          <a:p>
            <a:pPr algn="ctr"/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課題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解決</a:t>
            </a:r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Arial Unicode MS" panose="020B0604020202020204" pitchFamily="50" charset="-128"/>
              </a:rPr>
              <a:t>を応援します！～</a:t>
            </a:r>
            <a:endParaRPr lang="ja-JP" altLang="en-US" sz="18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Arial Unicode MS" panose="020B060402020202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36306" y="2695016"/>
            <a:ext cx="4152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県南広域振興局、南いわて食産業クラスター形成ネットワーク</a:t>
            </a:r>
            <a:endParaRPr lang="ja-JP" altLang="en-US" sz="1100" dirty="0">
              <a:latin typeface="+mn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44660" y="3646484"/>
            <a:ext cx="60337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申込書（チラシ裏）をＦＡＸにてお申し込みください。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0153" y="2633506"/>
            <a:ext cx="1217001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主 催 者</a:t>
            </a:r>
            <a:endParaRPr lang="ja-JP" altLang="en-US" sz="1800" b="1" dirty="0">
              <a:latin typeface="+mj-ea"/>
              <a:ea typeface="+mj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3772" y="3613429"/>
            <a:ext cx="1211115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申込方法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260157" y="2141486"/>
            <a:ext cx="1217001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目　　的</a:t>
            </a:r>
            <a:endParaRPr lang="ja-JP" altLang="en-US" sz="1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536307" y="2110286"/>
            <a:ext cx="6104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食</a:t>
            </a:r>
            <a:r>
              <a:rPr lang="ja-JP" altLang="en-US" sz="1200" dirty="0"/>
              <a:t>産業事業者</a:t>
            </a:r>
            <a:r>
              <a:rPr lang="ja-JP" altLang="en-US" sz="1200" dirty="0" smtClean="0"/>
              <a:t>が抱えるＨＡＣＣＰ導入、マーケティング、</a:t>
            </a:r>
            <a:r>
              <a:rPr lang="ja-JP" altLang="en-US" sz="1200" dirty="0"/>
              <a:t>ホームページ</a:t>
            </a:r>
            <a:r>
              <a:rPr lang="ja-JP" altLang="en-US" sz="1200" dirty="0" smtClean="0"/>
              <a:t>・ＳＮＳを活用した情報発信等に係る業務課題解決</a:t>
            </a:r>
            <a:r>
              <a:rPr lang="ja-JP" altLang="en-US" sz="1200" dirty="0"/>
              <a:t>に</a:t>
            </a:r>
            <a:r>
              <a:rPr lang="ja-JP" altLang="en-US" sz="1200" dirty="0" smtClean="0"/>
              <a:t>向けて、専門家派遣による個別指導を行う。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29492" y="4311014"/>
            <a:ext cx="6879605" cy="3392242"/>
          </a:xfrm>
          <a:prstGeom prst="roundRect">
            <a:avLst>
              <a:gd name="adj" fmla="val 3486"/>
            </a:avLst>
          </a:prstGeom>
          <a:solidFill>
            <a:schemeClr val="bg1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95595" y="5017119"/>
            <a:ext cx="77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 smtClean="0"/>
              <a:t>A</a:t>
            </a:r>
            <a:endParaRPr kumimoji="1" lang="ja-JP" altLang="en-US" sz="1800" dirty="0"/>
          </a:p>
        </p:txBody>
      </p:sp>
      <p:sp>
        <p:nvSpPr>
          <p:cNvPr id="64" name="テキスト ボックス 63"/>
          <p:cNvSpPr txBox="1"/>
          <p:nvPr/>
        </p:nvSpPr>
        <p:spPr>
          <a:xfrm rot="10800000" flipV="1">
            <a:off x="698739" y="6578976"/>
            <a:ext cx="775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800" dirty="0"/>
              <a:t>B</a:t>
            </a:r>
            <a:endParaRPr kumimoji="1" lang="ja-JP" altLang="en-US" sz="1800" dirty="0"/>
          </a:p>
        </p:txBody>
      </p:sp>
      <p:sp>
        <p:nvSpPr>
          <p:cNvPr id="61" name="テキスト ボックス 60"/>
          <p:cNvSpPr txBox="1"/>
          <p:nvPr/>
        </p:nvSpPr>
        <p:spPr>
          <a:xfrm rot="10800000" flipV="1">
            <a:off x="1477153" y="5919451"/>
            <a:ext cx="571727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新型コロナ対策　自社通販サイトを作りたい方にも</a:t>
            </a:r>
            <a:r>
              <a:rPr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おすすめ</a:t>
            </a: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！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　</a:t>
            </a:r>
            <a:endParaRPr lang="en-US" altLang="ja-JP" sz="1400" b="1" dirty="0" smtClean="0">
              <a:solidFill>
                <a:srgbClr val="0033CC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【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マーケティング、ホームページ・ＳＮＳを活用した情報発信</a:t>
            </a:r>
            <a:r>
              <a:rPr lang="ja-JP" altLang="en-US" sz="1400" b="1" dirty="0">
                <a:solidFill>
                  <a:srgbClr val="0033CC"/>
                </a:solidFill>
                <a:latin typeface="+mj-ea"/>
                <a:ea typeface="+mj-ea"/>
              </a:rPr>
              <a:t>等</a:t>
            </a: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】</a:t>
            </a:r>
          </a:p>
          <a:p>
            <a:endParaRPr lang="en-US" altLang="zh-TW" sz="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tabLst>
                <a:tab pos="896938" algn="l"/>
              </a:tabLst>
            </a:pPr>
            <a:r>
              <a:rPr kumimoji="1" lang="ja-JP" altLang="en-US" sz="1200" b="1" dirty="0" smtClean="0">
                <a:latin typeface="+mn-ea"/>
              </a:rPr>
              <a:t> 指導内容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・ マーケティング、ブランディング、セールスプロモーション等の進め方、</a:t>
            </a:r>
            <a:endParaRPr lang="en-US" altLang="ja-JP" sz="12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tabLst>
                <a:tab pos="896938" algn="l"/>
              </a:tabLst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    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モニタリングによる商品開発</a:t>
            </a:r>
            <a:endParaRPr lang="en-US" altLang="ja-JP" sz="1200" dirty="0" smtClean="0">
              <a:solidFill>
                <a:prstClr val="black"/>
              </a:solidFill>
              <a:latin typeface="+mn-ea"/>
            </a:endParaRPr>
          </a:p>
          <a:p>
            <a:pPr marL="896938" lvl="0" indent="-896938">
              <a:tabLst>
                <a:tab pos="898525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                  ・ 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ホームページ</a:t>
            </a:r>
            <a:r>
              <a:rPr lang="ja-JP" altLang="en-US" sz="1200" dirty="0" smtClean="0">
                <a:solidFill>
                  <a:prstClr val="black"/>
                </a:solidFill>
                <a:latin typeface="+mn-ea"/>
              </a:rPr>
              <a:t>や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ＳＮＳでの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情報発信を行うため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の基礎知識の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説明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自　　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 marL="896938" lvl="0" indent="-896938">
              <a:tabLst>
                <a:tab pos="896938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　　　　　　　　  社通販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サイト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等の作成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1200" b="1" dirty="0" smtClean="0">
              <a:latin typeface="+mn-ea"/>
            </a:endParaRPr>
          </a:p>
          <a:p>
            <a:pPr>
              <a:lnSpc>
                <a:spcPct val="150000"/>
              </a:lnSpc>
              <a:tabLst>
                <a:tab pos="715963" algn="l"/>
                <a:tab pos="1165225" algn="l"/>
              </a:tabLst>
            </a:pPr>
            <a:r>
              <a:rPr kumimoji="1" lang="ja-JP" altLang="en-US" sz="1200" b="1" dirty="0" smtClean="0">
                <a:latin typeface="+mn-ea"/>
              </a:rPr>
              <a:t> 派遣</a:t>
            </a:r>
            <a:r>
              <a:rPr lang="ja-JP" altLang="en-US" sz="1200" b="1" dirty="0" smtClean="0">
                <a:latin typeface="+mn-ea"/>
              </a:rPr>
              <a:t>専門家　　</a:t>
            </a:r>
            <a:r>
              <a:rPr lang="ja-JP" altLang="en-US" sz="1200" dirty="0" smtClean="0">
                <a:latin typeface="+mn-ea"/>
              </a:rPr>
              <a:t>事業者が希望する指導内容により、専門家を検討し派遣する。</a:t>
            </a:r>
            <a:endParaRPr lang="ja-JP" altLang="en-US" sz="1200" dirty="0">
              <a:latin typeface="+mn-ea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-16576" y="9278120"/>
            <a:ext cx="7792151" cy="162959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6438" y="9728787"/>
            <a:ext cx="7501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県南広域振興局経営企画部産業振興室観光商業・食産業課　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担当：</a:t>
            </a:r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駒ヶ嶺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+mj-ea"/>
                <a:ea typeface="+mj-ea"/>
              </a:rPr>
              <a:t>】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5234" y="10114958"/>
            <a:ext cx="446516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TEL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０１９７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２２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２８４３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latin typeface="+mn-ea"/>
              </a:rPr>
              <a:t>FAX</a:t>
            </a:r>
            <a:r>
              <a:rPr lang="ja-JP" altLang="en-US" sz="14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０１９７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２２</a:t>
            </a:r>
            <a:r>
              <a:rPr lang="en-US" altLang="ja-JP" sz="1400" b="1" dirty="0" smtClean="0">
                <a:solidFill>
                  <a:schemeClr val="bg1"/>
                </a:solidFill>
                <a:latin typeface="+mn-ea"/>
              </a:rPr>
              <a:t>-</a:t>
            </a:r>
            <a:r>
              <a:rPr lang="ja-JP" altLang="en-US" sz="1400" b="1" dirty="0" smtClean="0">
                <a:solidFill>
                  <a:schemeClr val="bg1"/>
                </a:solidFill>
                <a:latin typeface="+mn-ea"/>
              </a:rPr>
              <a:t>３７４９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19137" y="10208033"/>
            <a:ext cx="3121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〒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+mj-ea"/>
                <a:ea typeface="+mj-ea"/>
              </a:rPr>
              <a:t>023-0053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　奥州市水沢大手町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+mj-ea"/>
                <a:ea typeface="+mj-ea"/>
              </a:rPr>
              <a:t>1-2</a:t>
            </a:r>
            <a:endParaRPr kumimoji="1"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73772" y="9406326"/>
            <a:ext cx="751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お申込み・お問い合わせ先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03411" y="206882"/>
            <a:ext cx="5392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南いわて食産業クラスター形成ネットワーク事業</a:t>
            </a:r>
            <a:endParaRPr lang="ja-JP" altLang="en-US" sz="1800" b="1" dirty="0">
              <a:solidFill>
                <a:schemeClr val="bg1"/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0993" y="4546600"/>
            <a:ext cx="493340" cy="2897996"/>
          </a:xfrm>
          <a:prstGeom prst="rect">
            <a:avLst/>
          </a:prstGeom>
          <a:solidFill>
            <a:srgbClr val="3399FF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指導内容</a:t>
            </a:r>
            <a:endParaRPr kumimoji="1" lang="ja-JP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3772" y="3109373"/>
            <a:ext cx="1217001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+mj-ea"/>
                <a:ea typeface="+mj-ea"/>
              </a:rPr>
              <a:t>対象事業者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528487" y="3130943"/>
            <a:ext cx="60261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南いわて食産業クラスター形成ネットワーク会員及び県南広域振興局管内の食産業事業者</a:t>
            </a:r>
            <a:endParaRPr lang="ja-JP" altLang="en-US" sz="1100" dirty="0">
              <a:latin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81098" y="5917365"/>
            <a:ext cx="671170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1365268" y="4330478"/>
            <a:ext cx="5658" cy="333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810807" y="8218796"/>
            <a:ext cx="68254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〇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指導料は全て無料です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+mn-ea"/>
              </a:rPr>
              <a:t>〇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実施日、指導時間等については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派遣する専門家と調整させていただきます。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〇申込時の状況によりお受けできない場合がございますので、予めご了承ください。</a:t>
            </a:r>
            <a:endParaRPr lang="en-US" altLang="ja-JP" sz="14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365268" y="4382607"/>
            <a:ext cx="6026747" cy="1151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 【HACCP</a:t>
            </a:r>
            <a:r>
              <a:rPr lang="ja-JP" altLang="en-US" sz="1400" b="1" dirty="0" smtClean="0">
                <a:solidFill>
                  <a:srgbClr val="0033CC"/>
                </a:solidFill>
                <a:latin typeface="+mj-ea"/>
                <a:ea typeface="+mj-ea"/>
              </a:rPr>
              <a:t>導入</a:t>
            </a:r>
            <a:r>
              <a:rPr lang="en-US" altLang="ja-JP" sz="1400" b="1" dirty="0" smtClean="0">
                <a:solidFill>
                  <a:srgbClr val="0033CC"/>
                </a:solidFill>
                <a:latin typeface="+mj-ea"/>
                <a:ea typeface="+mj-ea"/>
              </a:rPr>
              <a:t>】</a:t>
            </a:r>
          </a:p>
          <a:p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  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指導内容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　　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小規模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食品製造業者を対象に、ＨＡＣＣＰ制度の説明、具体的な取組の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進    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prstClr val="black"/>
                </a:solidFill>
                <a:latin typeface="ＭＳ Ｐゴシック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                     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方など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、ＨＡＣＣＰ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導入に取り掛かる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当たり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必要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な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基本事項の講義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 lvl="0">
              <a:lnSpc>
                <a:spcPct val="1500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  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派遣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専門家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200" b="1" dirty="0">
                <a:latin typeface="+mn-ea"/>
              </a:rPr>
              <a:t> </a:t>
            </a:r>
            <a:r>
              <a:rPr lang="ja-JP" altLang="en-US" sz="1200" b="1" dirty="0" smtClean="0">
                <a:latin typeface="+mn-ea"/>
              </a:rPr>
              <a:t> </a:t>
            </a:r>
            <a:r>
              <a:rPr kumimoji="1" lang="ja-JP" altLang="en-US" sz="1200" dirty="0" smtClean="0">
                <a:latin typeface="+mn-ea"/>
              </a:rPr>
              <a:t>地方独立行政法人岩手県工業技術センター　</a:t>
            </a:r>
            <a:endParaRPr kumimoji="1" lang="en-US" altLang="ja-JP" sz="1200" dirty="0" smtClean="0">
              <a:latin typeface="+mn-ea"/>
            </a:endParaRPr>
          </a:p>
          <a:p>
            <a:pPr lvl="0"/>
            <a:r>
              <a:rPr lang="en-US" altLang="ja-JP" sz="1200" dirty="0">
                <a:latin typeface="+mn-ea"/>
              </a:rPr>
              <a:t> </a:t>
            </a:r>
            <a:r>
              <a:rPr lang="en-US" altLang="ja-JP" sz="1200" dirty="0" smtClean="0">
                <a:latin typeface="+mn-ea"/>
              </a:rPr>
              <a:t>                      </a:t>
            </a:r>
            <a:r>
              <a:rPr kumimoji="1" lang="ja-JP" altLang="en-US" sz="1200" dirty="0" smtClean="0">
                <a:latin typeface="+mn-ea"/>
              </a:rPr>
              <a:t>首席専門研究員兼食品技術部長　伊藤　良仁　氏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b="1" dirty="0">
                <a:latin typeface="+mn-ea"/>
              </a:rPr>
              <a:t>　</a:t>
            </a:r>
            <a:endParaRPr kumimoji="1"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3761" y="383143"/>
            <a:ext cx="6994566" cy="135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県南広域振興局経営企画部産業振興室観光商業・食産業課　</a:t>
            </a:r>
            <a:r>
              <a:rPr lang="ja-JP" altLang="en-US" sz="1400" dirty="0" err="1" smtClean="0"/>
              <a:t>駒ヶ</a:t>
            </a:r>
            <a:r>
              <a:rPr lang="ja-JP" altLang="en-US" sz="1400" dirty="0" smtClean="0"/>
              <a:t>嶺</a:t>
            </a:r>
            <a:r>
              <a:rPr lang="ja-JP" altLang="ja-JP" sz="1400" dirty="0" smtClean="0"/>
              <a:t>あて</a:t>
            </a:r>
            <a:endParaRPr lang="ja-JP" altLang="ja-JP" sz="1400" dirty="0"/>
          </a:p>
          <a:p>
            <a:r>
              <a:rPr lang="ja-JP" altLang="ja-JP" sz="2400" dirty="0"/>
              <a:t>　</a:t>
            </a:r>
            <a:r>
              <a:rPr lang="ja-JP" altLang="ja-JP" sz="2800" b="1" dirty="0"/>
              <a:t>（</a:t>
            </a:r>
            <a:r>
              <a:rPr lang="en-US" altLang="ja-JP" sz="2800" b="1" dirty="0"/>
              <a:t>FAX</a:t>
            </a:r>
            <a:r>
              <a:rPr lang="ja-JP" altLang="ja-JP" sz="2800" b="1" dirty="0"/>
              <a:t>：</a:t>
            </a:r>
            <a:r>
              <a:rPr lang="en-US" altLang="ja-JP" sz="2800" b="1" dirty="0"/>
              <a:t>0197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22</a:t>
            </a:r>
            <a:r>
              <a:rPr lang="ja-JP" altLang="ja-JP" sz="2800" b="1" dirty="0"/>
              <a:t>‐</a:t>
            </a:r>
            <a:r>
              <a:rPr lang="en-US" altLang="ja-JP" sz="2800" b="1" dirty="0"/>
              <a:t>3749</a:t>
            </a:r>
            <a:r>
              <a:rPr lang="ja-JP" altLang="ja-JP" sz="2800" b="1" dirty="0"/>
              <a:t>）</a:t>
            </a:r>
            <a:endParaRPr lang="ja-JP" altLang="ja-JP" sz="2800" dirty="0"/>
          </a:p>
          <a:p>
            <a:r>
              <a:rPr lang="en-US" altLang="ja-JP" dirty="0"/>
              <a:t> </a:t>
            </a:r>
            <a:endParaRPr lang="ja-JP" altLang="ja-JP" dirty="0"/>
          </a:p>
          <a:p>
            <a:pPr algn="ctr"/>
            <a:r>
              <a:rPr lang="ja-JP" altLang="ja-JP" b="1" dirty="0"/>
              <a:t>課題解決のための専門家派遣　申込書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554074"/>
              </p:ext>
            </p:extLst>
          </p:nvPr>
        </p:nvGraphicFramePr>
        <p:xfrm>
          <a:off x="534391" y="1888176"/>
          <a:ext cx="6685806" cy="821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①指導を希望する分野（〇を付けてください）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A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HACCP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導入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B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：マーケティング、ホームページ・ＳＮＳを活用した情報発信等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②名称　</a:t>
                      </a:r>
                    </a:p>
                    <a:p>
                      <a:pPr marL="80645"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（企業名・氏名）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ふりがな：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1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③所在地　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〒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④主な取扱商品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5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⑤専門家派遣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に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当たり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質問</a:t>
                      </a: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したいこと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1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⑥担当者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（役職・氏名）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役職名</a:t>
                      </a:r>
                      <a:endParaRPr lang="en-US" altLang="ja-JP" sz="11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氏名</a:t>
                      </a:r>
                      <a:endParaRPr lang="ja-JP" sz="11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42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⑦連絡先</a:t>
                      </a: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TEL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FAX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8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⑧</a:t>
                      </a:r>
                      <a:r>
                        <a:rPr 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メールアドレス</a:t>
                      </a:r>
                      <a:endParaRPr lang="en-US" altLang="ja-JP" sz="1100" b="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※</a:t>
                      </a:r>
                      <a:r>
                        <a:rPr lang="ja-JP" altLang="en-US" sz="1100" b="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必ずご記入ください</a:t>
                      </a:r>
                      <a:endParaRPr lang="ja-JP" sz="1100" b="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519</Words>
  <Application>Microsoft Office PowerPoint</Application>
  <PresentationFormat>ユーザー設定</PresentationFormat>
  <Paragraphs>61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Unicode MS</vt:lpstr>
      <vt:lpstr>ＭＳ Ｐゴシック</vt:lpstr>
      <vt:lpstr>ＭＳ ゴシック</vt:lpstr>
      <vt:lpstr>メイリオ</vt:lpstr>
      <vt:lpstr>小塚ゴシック Pro B</vt:lpstr>
      <vt:lpstr>Arial</vt:lpstr>
      <vt:lpstr>Calibri</vt:lpstr>
      <vt:lpstr>Calibri Light</vt:lpstr>
      <vt:lpstr>Times New Roman</vt:lpstr>
      <vt:lpstr>11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2022-05-16T01:04:11Z</dcterms:modified>
</cp:coreProperties>
</file>