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handoutMasterIdLst>
    <p:handoutMasterId r:id="rId4"/>
  </p:handoutMasterIdLst>
  <p:sldIdLst>
    <p:sldId id="259"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0066FF"/>
    <a:srgbClr val="FF7C80"/>
    <a:srgbClr val="8E5414"/>
    <a:srgbClr val="2C451B"/>
    <a:srgbClr val="732303"/>
    <a:srgbClr val="FF5050"/>
    <a:srgbClr val="FF9999"/>
    <a:srgbClr val="F4F4F4"/>
    <a:srgbClr val="E6D6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2496" y="7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5BC24CD-F939-41BC-A404-C4A8E20CA727}" type="datetimeFigureOut">
              <a:rPr kumimoji="1" lang="ja-JP" altLang="en-US" smtClean="0"/>
              <a:t>2022/5/16</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F6B9991-6F66-430A-B21F-EB53B3A56DC0}" type="slidenum">
              <a:rPr kumimoji="1" lang="ja-JP" altLang="en-US" smtClean="0"/>
              <a:t>‹#›</a:t>
            </a:fld>
            <a:endParaRPr kumimoji="1" lang="ja-JP" altLang="en-US"/>
          </a:p>
        </p:txBody>
      </p:sp>
    </p:spTree>
    <p:extLst>
      <p:ext uri="{BB962C8B-B14F-4D97-AF65-F5344CB8AC3E}">
        <p14:creationId xmlns:p14="http://schemas.microsoft.com/office/powerpoint/2010/main" val="3370986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67" tIns="45733" rIns="91467" bIns="457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59" cy="498056"/>
          </a:xfrm>
          <a:prstGeom prst="rect">
            <a:avLst/>
          </a:prstGeom>
        </p:spPr>
        <p:txBody>
          <a:bodyPr vert="horz" lIns="91467" tIns="45733" rIns="91467" bIns="45733" rtlCol="0"/>
          <a:lstStyle>
            <a:lvl1pPr algn="r">
              <a:defRPr sz="1200"/>
            </a:lvl1pPr>
          </a:lstStyle>
          <a:p>
            <a:fld id="{70F99883-74AE-4A2C-81B7-5B86A08198C0}" type="datetimeFigureOut">
              <a:rPr kumimoji="1" lang="ja-JP" altLang="en-US" smtClean="0"/>
              <a:t>2022/5/16</a:t>
            </a:fld>
            <a:endParaRPr kumimoji="1" lang="ja-JP" altLang="en-US"/>
          </a:p>
        </p:txBody>
      </p:sp>
      <p:sp>
        <p:nvSpPr>
          <p:cNvPr id="4" name="スライド イメージ プレースホルダー 3"/>
          <p:cNvSpPr>
            <a:spLocks noGrp="1" noRot="1" noChangeAspect="1"/>
          </p:cNvSpPr>
          <p:nvPr>
            <p:ph type="sldImg" idx="2"/>
          </p:nvPr>
        </p:nvSpPr>
        <p:spPr>
          <a:xfrm>
            <a:off x="2203450" y="1239838"/>
            <a:ext cx="2390775" cy="3352800"/>
          </a:xfrm>
          <a:prstGeom prst="rect">
            <a:avLst/>
          </a:prstGeom>
          <a:noFill/>
          <a:ln w="12700">
            <a:solidFill>
              <a:prstClr val="black"/>
            </a:solidFill>
          </a:ln>
        </p:spPr>
        <p:txBody>
          <a:bodyPr vert="horz" lIns="91467" tIns="45733" rIns="91467" bIns="45733"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67" tIns="45733" rIns="91467" bIns="457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67" tIns="45733" rIns="91467" bIns="457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59" cy="498055"/>
          </a:xfrm>
          <a:prstGeom prst="rect">
            <a:avLst/>
          </a:prstGeom>
        </p:spPr>
        <p:txBody>
          <a:bodyPr vert="horz" lIns="91467" tIns="45733" rIns="91467" bIns="45733"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3132315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5/16/2022</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inami-iwate.jp/feature/"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p:cNvSpPr/>
          <p:nvPr/>
        </p:nvSpPr>
        <p:spPr>
          <a:xfrm>
            <a:off x="0" y="0"/>
            <a:ext cx="7775575" cy="213841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87170" y="6820150"/>
            <a:ext cx="7008813" cy="1479696"/>
          </a:xfrm>
          <a:prstGeom prst="rect">
            <a:avLst/>
          </a:prstGeom>
          <a:solidFill>
            <a:schemeClr val="bg1"/>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47956" y="998067"/>
            <a:ext cx="7627619" cy="523220"/>
          </a:xfrm>
          <a:prstGeom prst="rect">
            <a:avLst/>
          </a:prstGeom>
        </p:spPr>
        <p:txBody>
          <a:bodyPr wrap="square">
            <a:spAutoFit/>
          </a:bodyPr>
          <a:lstStyle/>
          <a:p>
            <a:r>
              <a:rPr lang="ja-JP" altLang="en-US" sz="2800" b="1" spc="250" dirty="0" smtClean="0">
                <a:solidFill>
                  <a:schemeClr val="bg1"/>
                </a:solidFill>
                <a:latin typeface="小塚ゴシック Pro B" pitchFamily="34" charset="-128"/>
                <a:ea typeface="小塚ゴシック Pro B" pitchFamily="34" charset="-128"/>
              </a:rPr>
              <a:t>食品製造業者・加工業者の方を募集します！</a:t>
            </a:r>
            <a:endParaRPr lang="ja-JP" altLang="en-US" sz="2800" b="1" spc="250" dirty="0">
              <a:solidFill>
                <a:schemeClr val="bg1"/>
              </a:solidFill>
              <a:latin typeface="小塚ゴシック Pro B" pitchFamily="34" charset="-128"/>
              <a:ea typeface="小塚ゴシック Pro B" pitchFamily="34" charset="-128"/>
            </a:endParaRPr>
          </a:p>
        </p:txBody>
      </p:sp>
      <p:sp>
        <p:nvSpPr>
          <p:cNvPr id="7" name="正方形/長方形 6"/>
          <p:cNvSpPr/>
          <p:nvPr/>
        </p:nvSpPr>
        <p:spPr>
          <a:xfrm>
            <a:off x="537094" y="1684726"/>
            <a:ext cx="6531017"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～「商品開発・改良販路拡大」を、「もう一押し」サポートします～</a:t>
            </a:r>
            <a:endParaRPr lang="ja-JP" altLang="en-US" sz="1800" b="1" dirty="0">
              <a:solidFill>
                <a:schemeClr val="bg1"/>
              </a:solidFill>
              <a:latin typeface="小塚ゴシック Pro B" pitchFamily="34" charset="-128"/>
              <a:ea typeface="小塚ゴシック Pro B" pitchFamily="34" charset="-128"/>
            </a:endParaRPr>
          </a:p>
        </p:txBody>
      </p:sp>
      <p:sp>
        <p:nvSpPr>
          <p:cNvPr id="62" name="正方形/長方形 61"/>
          <p:cNvSpPr/>
          <p:nvPr/>
        </p:nvSpPr>
        <p:spPr>
          <a:xfrm>
            <a:off x="0" y="9903769"/>
            <a:ext cx="7792151" cy="100394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273771" y="10208019"/>
            <a:ext cx="7501804" cy="369332"/>
          </a:xfrm>
          <a:prstGeom prst="rect">
            <a:avLst/>
          </a:prstGeom>
          <a:noFill/>
        </p:spPr>
        <p:txBody>
          <a:bodyPr wrap="square" rtlCol="0">
            <a:spAutoFit/>
          </a:bodyPr>
          <a:lstStyle/>
          <a:p>
            <a:r>
              <a:rPr kumimoji="1" lang="ja-JP" altLang="en-US" sz="1800" b="1" dirty="0" smtClean="0">
                <a:solidFill>
                  <a:schemeClr val="bg1"/>
                </a:solidFill>
                <a:latin typeface="+mj-ea"/>
                <a:ea typeface="+mj-ea"/>
              </a:rPr>
              <a:t>県南広域振興局経営企画部産業振興室観光商業・食産業課</a:t>
            </a:r>
            <a:r>
              <a:rPr kumimoji="1" lang="ja-JP" altLang="en-US" sz="1400" b="1" dirty="0" smtClean="0">
                <a:solidFill>
                  <a:schemeClr val="bg1"/>
                </a:solidFill>
                <a:latin typeface="+mj-ea"/>
                <a:ea typeface="+mj-ea"/>
              </a:rPr>
              <a:t>　</a:t>
            </a:r>
            <a:r>
              <a:rPr kumimoji="1" lang="en-US" altLang="ja-JP" sz="1100" b="1" dirty="0" smtClean="0">
                <a:solidFill>
                  <a:schemeClr val="bg1"/>
                </a:solidFill>
                <a:latin typeface="+mj-ea"/>
                <a:ea typeface="+mj-ea"/>
              </a:rPr>
              <a:t>【</a:t>
            </a:r>
            <a:r>
              <a:rPr kumimoji="1" lang="ja-JP" altLang="en-US" sz="1100" b="1" dirty="0" smtClean="0">
                <a:solidFill>
                  <a:schemeClr val="bg1"/>
                </a:solidFill>
                <a:latin typeface="+mj-ea"/>
                <a:ea typeface="+mj-ea"/>
              </a:rPr>
              <a:t>担当：薄衣、佐々木</a:t>
            </a:r>
            <a:r>
              <a:rPr kumimoji="1" lang="en-US" altLang="ja-JP" sz="1100" b="1" dirty="0" smtClean="0">
                <a:solidFill>
                  <a:schemeClr val="bg1"/>
                </a:solidFill>
                <a:latin typeface="+mj-ea"/>
                <a:ea typeface="+mj-ea"/>
              </a:rPr>
              <a:t>】</a:t>
            </a:r>
          </a:p>
        </p:txBody>
      </p:sp>
      <p:sp>
        <p:nvSpPr>
          <p:cNvPr id="69" name="テキスト ボックス 68"/>
          <p:cNvSpPr txBox="1"/>
          <p:nvPr/>
        </p:nvSpPr>
        <p:spPr>
          <a:xfrm>
            <a:off x="273771" y="10523722"/>
            <a:ext cx="7501804" cy="410032"/>
          </a:xfrm>
          <a:prstGeom prst="rect">
            <a:avLst/>
          </a:prstGeom>
          <a:noFill/>
        </p:spPr>
        <p:txBody>
          <a:bodyPr wrap="square" rtlCol="0">
            <a:spAutoFit/>
          </a:bodyPr>
          <a:lstStyle/>
          <a:p>
            <a:r>
              <a:rPr lang="ja-JP" altLang="en-US" dirty="0" smtClean="0">
                <a:solidFill>
                  <a:schemeClr val="bg1"/>
                </a:solidFill>
                <a:latin typeface="+mn-ea"/>
              </a:rPr>
              <a:t>　</a:t>
            </a:r>
            <a:r>
              <a:rPr lang="en-US" altLang="ja-JP" sz="1800" b="1" dirty="0" smtClean="0">
                <a:solidFill>
                  <a:schemeClr val="bg1"/>
                </a:solidFill>
                <a:latin typeface="+mn-ea"/>
              </a:rPr>
              <a:t>TEL</a:t>
            </a:r>
            <a:r>
              <a:rPr lang="ja-JP" altLang="en-US" sz="1800" b="1" dirty="0">
                <a:solidFill>
                  <a:schemeClr val="bg1"/>
                </a:solidFill>
                <a:latin typeface="+mn-ea"/>
              </a:rPr>
              <a:t>　</a:t>
            </a:r>
            <a:r>
              <a:rPr lang="ja-JP" altLang="en-US" sz="1800" b="1" dirty="0" smtClean="0">
                <a:solidFill>
                  <a:schemeClr val="bg1"/>
                </a:solidFill>
                <a:latin typeface="+mn-ea"/>
              </a:rPr>
              <a:t>０１９７</a:t>
            </a:r>
            <a:r>
              <a:rPr lang="en-US" altLang="ja-JP" sz="1800" b="1" dirty="0" smtClean="0">
                <a:solidFill>
                  <a:schemeClr val="bg1"/>
                </a:solidFill>
                <a:latin typeface="+mn-ea"/>
              </a:rPr>
              <a:t>-</a:t>
            </a:r>
            <a:r>
              <a:rPr lang="ja-JP" altLang="en-US" sz="1800" b="1" dirty="0" smtClean="0">
                <a:solidFill>
                  <a:schemeClr val="bg1"/>
                </a:solidFill>
                <a:latin typeface="+mn-ea"/>
              </a:rPr>
              <a:t>２２</a:t>
            </a:r>
            <a:r>
              <a:rPr lang="en-US" altLang="ja-JP" sz="1800" b="1" dirty="0" smtClean="0">
                <a:solidFill>
                  <a:schemeClr val="bg1"/>
                </a:solidFill>
                <a:latin typeface="+mn-ea"/>
              </a:rPr>
              <a:t>-</a:t>
            </a:r>
            <a:r>
              <a:rPr lang="ja-JP" altLang="en-US" sz="1800" b="1" dirty="0" smtClean="0">
                <a:solidFill>
                  <a:schemeClr val="bg1"/>
                </a:solidFill>
                <a:latin typeface="+mn-ea"/>
              </a:rPr>
              <a:t>２８４３</a:t>
            </a:r>
            <a:r>
              <a:rPr lang="ja-JP" altLang="en-US" sz="1800" b="1" dirty="0">
                <a:solidFill>
                  <a:schemeClr val="bg1"/>
                </a:solidFill>
                <a:latin typeface="+mn-ea"/>
              </a:rPr>
              <a:t>　　／　　</a:t>
            </a:r>
            <a:r>
              <a:rPr lang="en-US" altLang="ja-JP" sz="1800" b="1" dirty="0" smtClean="0">
                <a:solidFill>
                  <a:schemeClr val="bg1"/>
                </a:solidFill>
                <a:latin typeface="+mn-ea"/>
              </a:rPr>
              <a:t>E-mail</a:t>
            </a:r>
            <a:r>
              <a:rPr lang="ja-JP" altLang="en-US" sz="1800" b="1" dirty="0" smtClean="0">
                <a:solidFill>
                  <a:schemeClr val="bg1"/>
                </a:solidFill>
                <a:latin typeface="+mn-ea"/>
              </a:rPr>
              <a:t>　</a:t>
            </a:r>
            <a:r>
              <a:rPr lang="en-US" altLang="ja-JP" sz="1800" b="1" dirty="0" smtClean="0">
                <a:solidFill>
                  <a:schemeClr val="bg1"/>
                </a:solidFill>
                <a:latin typeface="+mn-ea"/>
              </a:rPr>
              <a:t>t-usugi@pref.iwate.jp</a:t>
            </a:r>
            <a:endParaRPr lang="en-US" altLang="ja-JP" sz="1800" b="1" dirty="0">
              <a:solidFill>
                <a:schemeClr val="bg1"/>
              </a:solidFill>
              <a:latin typeface="+mn-ea"/>
            </a:endParaRPr>
          </a:p>
        </p:txBody>
      </p:sp>
      <p:sp>
        <p:nvSpPr>
          <p:cNvPr id="74" name="テキスト ボックス 73"/>
          <p:cNvSpPr txBox="1"/>
          <p:nvPr/>
        </p:nvSpPr>
        <p:spPr>
          <a:xfrm>
            <a:off x="273772" y="9903769"/>
            <a:ext cx="7518380" cy="307777"/>
          </a:xfrm>
          <a:prstGeom prst="rect">
            <a:avLst/>
          </a:prstGeom>
          <a:noFill/>
        </p:spPr>
        <p:txBody>
          <a:bodyPr wrap="square" rtlCol="0">
            <a:spAutoFit/>
          </a:bodyPr>
          <a:lstStyle/>
          <a:p>
            <a:r>
              <a:rPr lang="ja-JP" altLang="en-US" sz="1400" dirty="0" smtClean="0">
                <a:solidFill>
                  <a:schemeClr val="bg1"/>
                </a:solidFill>
                <a:latin typeface="+mj-ea"/>
                <a:ea typeface="+mj-ea"/>
              </a:rPr>
              <a:t>お問い合わせ先</a:t>
            </a:r>
            <a:endParaRPr kumimoji="1" lang="ja-JP" altLang="en-US" sz="1400" dirty="0">
              <a:solidFill>
                <a:schemeClr val="bg1"/>
              </a:solidFill>
              <a:latin typeface="+mj-ea"/>
              <a:ea typeface="+mj-ea"/>
            </a:endParaRPr>
          </a:p>
        </p:txBody>
      </p:sp>
      <p:sp>
        <p:nvSpPr>
          <p:cNvPr id="8" name="正方形/長方形 7"/>
          <p:cNvSpPr/>
          <p:nvPr/>
        </p:nvSpPr>
        <p:spPr>
          <a:xfrm>
            <a:off x="1989271" y="6760672"/>
            <a:ext cx="5318757" cy="1555169"/>
          </a:xfrm>
          <a:prstGeom prst="rect">
            <a:avLst/>
          </a:prstGeom>
          <a:noFill/>
        </p:spPr>
        <p:txBody>
          <a:bodyPr wrap="square">
            <a:spAutoFit/>
          </a:bodyPr>
          <a:lstStyle/>
          <a:p>
            <a:r>
              <a:rPr lang="ja-JP" altLang="ja-JP" dirty="0" smtClean="0"/>
              <a:t>萬商</a:t>
            </a:r>
            <a:r>
              <a:rPr lang="ja-JP" altLang="ja-JP" dirty="0"/>
              <a:t>相談　金井毅　氏</a:t>
            </a:r>
            <a:r>
              <a:rPr lang="ja-JP" altLang="ja-JP" sz="1600" dirty="0"/>
              <a:t>（岩手県産業創造アドバイザー）</a:t>
            </a:r>
            <a:endParaRPr lang="en-US" altLang="ja-JP" sz="1800" b="1" dirty="0" smtClean="0">
              <a:solidFill>
                <a:srgbClr val="7030A0"/>
              </a:solidFill>
              <a:latin typeface="+mn-ea"/>
            </a:endParaRPr>
          </a:p>
          <a:p>
            <a:endParaRPr lang="en-US" altLang="ja-JP" sz="300" dirty="0" smtClean="0">
              <a:solidFill>
                <a:srgbClr val="7030A0"/>
              </a:solidFill>
              <a:latin typeface="+mn-ea"/>
            </a:endParaRPr>
          </a:p>
          <a:p>
            <a:r>
              <a:rPr lang="ja-JP" altLang="en-US" sz="1200" dirty="0" smtClean="0">
                <a:solidFill>
                  <a:srgbClr val="7030A0"/>
                </a:solidFill>
                <a:latin typeface="+mn-ea"/>
              </a:rPr>
              <a:t>・</a:t>
            </a:r>
            <a:r>
              <a:rPr lang="en-US" altLang="ja-JP" sz="1200" dirty="0" smtClean="0"/>
              <a:t>1983</a:t>
            </a:r>
            <a:r>
              <a:rPr lang="ja-JP" altLang="ja-JP" sz="1200" dirty="0"/>
              <a:t>年 電通入社。主に営業部門で飲料ブランド構築や</a:t>
            </a:r>
            <a:r>
              <a:rPr lang="ja-JP" altLang="ja-JP" sz="1200" dirty="0" smtClean="0"/>
              <a:t>新</a:t>
            </a:r>
            <a:r>
              <a:rPr lang="ja-JP" altLang="en-US" sz="1200" dirty="0" smtClean="0"/>
              <a:t>　</a:t>
            </a:r>
            <a:r>
              <a:rPr lang="ja-JP" altLang="ja-JP" sz="1200" dirty="0" smtClean="0"/>
              <a:t>製品</a:t>
            </a:r>
            <a:r>
              <a:rPr lang="ja-JP" altLang="ja-JP" sz="1200" dirty="0"/>
              <a:t>開発業務、インキュベーション室で販売促進の新規プロジェクトを</a:t>
            </a:r>
            <a:r>
              <a:rPr lang="ja-JP" altLang="ja-JP" sz="1200" dirty="0" smtClean="0"/>
              <a:t>推進</a:t>
            </a:r>
            <a:r>
              <a:rPr lang="ja-JP" altLang="en-US" sz="1200" dirty="0" smtClean="0"/>
              <a:t>。</a:t>
            </a:r>
            <a:endParaRPr lang="en-US" altLang="ja-JP" sz="1200" dirty="0"/>
          </a:p>
          <a:p>
            <a:r>
              <a:rPr lang="ja-JP" altLang="en-US" sz="1200" dirty="0"/>
              <a:t>・</a:t>
            </a:r>
            <a:r>
              <a:rPr lang="ja-JP" altLang="ja-JP" sz="1200" dirty="0"/>
              <a:t>岩手県内企業・団体の多数の支援実績のほか、福島県の農産物や宮城県の水産加工品の風評被害対策・販路開拓にも尽力。</a:t>
            </a:r>
          </a:p>
          <a:p>
            <a:r>
              <a:rPr lang="en-US" altLang="ja-JP" sz="1200" dirty="0"/>
              <a:t>2021</a:t>
            </a:r>
            <a:r>
              <a:rPr lang="ja-JP" altLang="ja-JP" sz="1200" dirty="0"/>
              <a:t>年</a:t>
            </a:r>
            <a:r>
              <a:rPr lang="en-US" altLang="ja-JP" sz="1200" dirty="0"/>
              <a:t>3</a:t>
            </a:r>
            <a:r>
              <a:rPr lang="ja-JP" altLang="ja-JP" sz="1200" dirty="0"/>
              <a:t>月</a:t>
            </a:r>
            <a:r>
              <a:rPr lang="ja-JP" altLang="ja-JP" sz="1200" dirty="0" smtClean="0"/>
              <a:t>電通</a:t>
            </a:r>
            <a:r>
              <a:rPr lang="ja-JP" altLang="ja-JP" sz="1200" dirty="0"/>
              <a:t>退社後、「萬商相談」を立ち上げ、様々な企業や自治体などのビジネス推進のサポートを開始。</a:t>
            </a:r>
            <a:endParaRPr lang="en-US" altLang="ja-JP" sz="1200" dirty="0" smtClean="0">
              <a:latin typeface="+mn-ea"/>
            </a:endParaRPr>
          </a:p>
        </p:txBody>
      </p:sp>
      <p:sp>
        <p:nvSpPr>
          <p:cNvPr id="41" name="正方形/長方形 40"/>
          <p:cNvSpPr/>
          <p:nvPr/>
        </p:nvSpPr>
        <p:spPr>
          <a:xfrm>
            <a:off x="503411" y="152018"/>
            <a:ext cx="5181109"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南いわて食産業クラスターネットワーク（食クラ）事業</a:t>
            </a:r>
            <a:endParaRPr lang="ja-JP" altLang="en-US" sz="1800" b="1" dirty="0">
              <a:solidFill>
                <a:schemeClr val="bg1"/>
              </a:solidFill>
              <a:latin typeface="小塚ゴシック Pro B" pitchFamily="34" charset="-128"/>
              <a:ea typeface="小塚ゴシック Pro B" pitchFamily="34" charset="-128"/>
            </a:endParaRPr>
          </a:p>
        </p:txBody>
      </p:sp>
      <p:sp>
        <p:nvSpPr>
          <p:cNvPr id="11" name="直角三角形 10"/>
          <p:cNvSpPr/>
          <p:nvPr/>
        </p:nvSpPr>
        <p:spPr>
          <a:xfrm>
            <a:off x="311052" y="8049852"/>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直角三角形 51"/>
          <p:cNvSpPr/>
          <p:nvPr/>
        </p:nvSpPr>
        <p:spPr>
          <a:xfrm rot="10800000">
            <a:off x="7224702" y="6749578"/>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直角三角形 53"/>
          <p:cNvSpPr/>
          <p:nvPr/>
        </p:nvSpPr>
        <p:spPr>
          <a:xfrm rot="16200000">
            <a:off x="7213463" y="8061091"/>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直角三角形 55"/>
          <p:cNvSpPr/>
          <p:nvPr/>
        </p:nvSpPr>
        <p:spPr>
          <a:xfrm rot="5400000">
            <a:off x="331817" y="6738339"/>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497315" y="548258"/>
            <a:ext cx="6993782"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マーケティングアドバイザーによる「商品ブラッシュアップ</a:t>
            </a:r>
            <a:r>
              <a:rPr lang="ja-JP" altLang="en-US" sz="1800" b="1" dirty="0">
                <a:solidFill>
                  <a:schemeClr val="bg1"/>
                </a:solidFill>
                <a:latin typeface="小塚ゴシック Pro B" pitchFamily="34" charset="-128"/>
                <a:ea typeface="小塚ゴシック Pro B" pitchFamily="34" charset="-128"/>
              </a:rPr>
              <a:t>事業</a:t>
            </a:r>
            <a:r>
              <a:rPr lang="ja-JP" altLang="en-US" sz="1800" b="1" dirty="0" smtClean="0">
                <a:solidFill>
                  <a:schemeClr val="bg1"/>
                </a:solidFill>
                <a:latin typeface="小塚ゴシック Pro B" pitchFamily="34" charset="-128"/>
                <a:ea typeface="小塚ゴシック Pro B" pitchFamily="34" charset="-128"/>
              </a:rPr>
              <a:t>」</a:t>
            </a:r>
            <a:endParaRPr lang="ja-JP" altLang="en-US" sz="1800" b="1" dirty="0">
              <a:solidFill>
                <a:schemeClr val="bg1"/>
              </a:solidFill>
              <a:latin typeface="小塚ゴシック Pro B" pitchFamily="34" charset="-128"/>
              <a:ea typeface="小塚ゴシック Pro B" pitchFamily="34"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628198250"/>
              </p:ext>
            </p:extLst>
          </p:nvPr>
        </p:nvGraphicFramePr>
        <p:xfrm>
          <a:off x="349086" y="2184888"/>
          <a:ext cx="7076374" cy="4204642"/>
        </p:xfrm>
        <a:graphic>
          <a:graphicData uri="http://schemas.openxmlformats.org/drawingml/2006/table">
            <a:tbl>
              <a:tblPr firstRow="1" bandRow="1">
                <a:tableStyleId>{5C22544A-7EE6-4342-B048-85BDC9FD1C3A}</a:tableStyleId>
              </a:tblPr>
              <a:tblGrid>
                <a:gridCol w="1437560">
                  <a:extLst>
                    <a:ext uri="{9D8B030D-6E8A-4147-A177-3AD203B41FA5}">
                      <a16:colId xmlns:a16="http://schemas.microsoft.com/office/drawing/2014/main" val="3643450824"/>
                    </a:ext>
                  </a:extLst>
                </a:gridCol>
                <a:gridCol w="5638814">
                  <a:extLst>
                    <a:ext uri="{9D8B030D-6E8A-4147-A177-3AD203B41FA5}">
                      <a16:colId xmlns:a16="http://schemas.microsoft.com/office/drawing/2014/main" val="2589999094"/>
                    </a:ext>
                  </a:extLst>
                </a:gridCol>
              </a:tblGrid>
              <a:tr h="508305">
                <a:tc>
                  <a:txBody>
                    <a:bodyPr/>
                    <a:lstStyle/>
                    <a:p>
                      <a:pPr algn="ctr"/>
                      <a:r>
                        <a:rPr kumimoji="1" lang="ja-JP" altLang="en-US" sz="1400" b="0" baseline="0" dirty="0" smtClean="0">
                          <a:solidFill>
                            <a:schemeClr val="tx1"/>
                          </a:solidFill>
                        </a:rPr>
                        <a:t>事　業　目　的</a:t>
                      </a:r>
                      <a:endParaRPr kumimoji="1" lang="ja-JP" altLang="en-US" sz="1400" b="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tc>
                  <a:txBody>
                    <a:bodyPr/>
                    <a:lstStyle/>
                    <a:p>
                      <a:r>
                        <a:rPr kumimoji="1" lang="ja-JP" altLang="en-US" sz="1400" b="0" kern="1200" dirty="0" smtClean="0">
                          <a:solidFill>
                            <a:schemeClr val="tx1"/>
                          </a:solidFill>
                          <a:effectLst/>
                          <a:latin typeface="+mn-lt"/>
                          <a:ea typeface="+mn-ea"/>
                          <a:cs typeface="+mn-cs"/>
                        </a:rPr>
                        <a:t>コロナ禍において商品磨き上げの機会が少なくなっており、その状況下で、県南の魅力ある商材の磨き上げをアドバイザーがサポートします。</a:t>
                      </a:r>
                      <a:endParaRPr kumimoji="1" lang="ja-JP" altLang="en-US" sz="1400" b="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1004470366"/>
                  </a:ext>
                </a:extLst>
              </a:tr>
              <a:tr h="365760">
                <a:tc>
                  <a:txBody>
                    <a:bodyPr/>
                    <a:lstStyle/>
                    <a:p>
                      <a:pPr algn="l"/>
                      <a:r>
                        <a:rPr kumimoji="1" lang="ja-JP" altLang="en-US" sz="1400" b="0" baseline="0" dirty="0" smtClean="0">
                          <a:solidFill>
                            <a:schemeClr val="tx1"/>
                          </a:solidFill>
                        </a:rPr>
                        <a:t>１．募集対象者</a:t>
                      </a:r>
                      <a:endParaRPr kumimoji="1" lang="ja-JP" altLang="en-US" sz="1400" b="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b="0" kern="1200" dirty="0" smtClean="0">
                          <a:solidFill>
                            <a:schemeClr val="tx1"/>
                          </a:solidFill>
                          <a:effectLst/>
                          <a:latin typeface="+mn-lt"/>
                          <a:ea typeface="+mn-ea"/>
                          <a:cs typeface="+mn-cs"/>
                        </a:rPr>
                        <a:t>食クラ会員であり、県内の農産物等を主原料とする食品を商品として扱っている食品製造業者又は加工業者等</a:t>
                      </a:r>
                      <a:endParaRPr kumimoji="1" lang="ja-JP" altLang="en-US" sz="1400" b="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397757"/>
                  </a:ext>
                </a:extLst>
              </a:tr>
              <a:tr h="365760">
                <a:tc>
                  <a:txBody>
                    <a:bodyPr/>
                    <a:lstStyle/>
                    <a:p>
                      <a:pPr algn="l"/>
                      <a:r>
                        <a:rPr kumimoji="1" lang="ja-JP" altLang="en-US" sz="1400" baseline="0" dirty="0" smtClean="0">
                          <a:solidFill>
                            <a:schemeClr val="tx1"/>
                          </a:solidFill>
                        </a:rPr>
                        <a:t>２．事業内容</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kern="1200" dirty="0" smtClean="0">
                          <a:solidFill>
                            <a:schemeClr val="dk1"/>
                          </a:solidFill>
                          <a:effectLst/>
                          <a:latin typeface="+mn-lt"/>
                          <a:ea typeface="+mn-ea"/>
                          <a:cs typeface="+mn-cs"/>
                        </a:rPr>
                        <a:t>①</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「商品ブラッシュアップ相談会」</a:t>
                      </a:r>
                      <a:r>
                        <a:rPr kumimoji="1" lang="ja-JP" altLang="en-US" sz="1400" kern="1200" dirty="0" smtClean="0">
                          <a:solidFill>
                            <a:schemeClr val="dk1"/>
                          </a:solidFill>
                          <a:effectLst/>
                          <a:latin typeface="+mn-lt"/>
                          <a:ea typeface="+mn-ea"/>
                          <a:cs typeface="+mn-cs"/>
                        </a:rPr>
                        <a:t>の実施</a:t>
                      </a:r>
                      <a:endParaRPr kumimoji="1" lang="ja-JP" altLang="ja-JP" sz="1400" kern="1200" dirty="0" smtClean="0">
                        <a:solidFill>
                          <a:schemeClr val="dk1"/>
                        </a:solidFill>
                        <a:effectLst/>
                        <a:latin typeface="+mn-lt"/>
                        <a:ea typeface="+mn-ea"/>
                        <a:cs typeface="+mn-cs"/>
                      </a:endParaRPr>
                    </a:p>
                    <a:p>
                      <a:r>
                        <a:rPr kumimoji="1" lang="ja-JP" altLang="ja-JP" sz="1400" kern="1200" dirty="0" smtClean="0">
                          <a:solidFill>
                            <a:schemeClr val="dk1"/>
                          </a:solidFill>
                          <a:effectLst/>
                          <a:latin typeface="+mn-lt"/>
                          <a:ea typeface="+mn-ea"/>
                          <a:cs typeface="+mn-cs"/>
                        </a:rPr>
                        <a:t>②</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対象商品の「商品開発・改良・販路拡大」サポート支援</a:t>
                      </a:r>
                    </a:p>
                    <a:p>
                      <a:r>
                        <a:rPr kumimoji="1" lang="ja-JP" altLang="ja-JP"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支援結果のフィードバック</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9077707"/>
                  </a:ext>
                </a:extLst>
              </a:tr>
              <a:tr h="305321">
                <a:tc>
                  <a:txBody>
                    <a:bodyPr/>
                    <a:lstStyle/>
                    <a:p>
                      <a:pPr algn="l"/>
                      <a:r>
                        <a:rPr kumimoji="1" lang="ja-JP" altLang="en-US" sz="1400" baseline="0" dirty="0" smtClean="0">
                          <a:solidFill>
                            <a:schemeClr val="tx1"/>
                          </a:solidFill>
                        </a:rPr>
                        <a:t>３．募　集　数</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kern="1200" dirty="0" smtClean="0">
                          <a:solidFill>
                            <a:schemeClr val="dk1"/>
                          </a:solidFill>
                          <a:effectLst/>
                          <a:latin typeface="+mn-lt"/>
                          <a:ea typeface="+mn-ea"/>
                          <a:cs typeface="+mn-cs"/>
                        </a:rPr>
                        <a:t>１０</a:t>
                      </a:r>
                      <a:r>
                        <a:rPr kumimoji="1" lang="ja-JP" altLang="ja-JP" sz="1400" kern="1200" dirty="0" smtClean="0">
                          <a:solidFill>
                            <a:schemeClr val="dk1"/>
                          </a:solidFill>
                          <a:effectLst/>
                          <a:latin typeface="+mn-lt"/>
                          <a:ea typeface="+mn-ea"/>
                          <a:cs typeface="+mn-cs"/>
                        </a:rPr>
                        <a:t>社</a:t>
                      </a:r>
                      <a:r>
                        <a:rPr kumimoji="1" lang="ja-JP" altLang="en-US" sz="1400" kern="1200" dirty="0" smtClean="0">
                          <a:solidFill>
                            <a:schemeClr val="dk1"/>
                          </a:solidFill>
                          <a:effectLst/>
                          <a:latin typeface="+mn-lt"/>
                          <a:ea typeface="+mn-ea"/>
                          <a:cs typeface="+mn-cs"/>
                        </a:rPr>
                        <a:t>　（応募数の取り扱いについては、募集要項による）</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3088001738"/>
                  </a:ext>
                </a:extLst>
              </a:tr>
              <a:tr h="313953">
                <a:tc>
                  <a:txBody>
                    <a:bodyPr/>
                    <a:lstStyle/>
                    <a:p>
                      <a:pPr algn="l"/>
                      <a:r>
                        <a:rPr kumimoji="1" lang="ja-JP" altLang="en-US" sz="1400" baseline="0" dirty="0" smtClean="0">
                          <a:solidFill>
                            <a:schemeClr val="tx1"/>
                          </a:solidFill>
                        </a:rPr>
                        <a:t>４．募集期限</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u="sng" kern="1200" dirty="0" smtClean="0">
                          <a:solidFill>
                            <a:schemeClr val="dk1"/>
                          </a:solidFill>
                          <a:effectLst/>
                          <a:latin typeface="+mn-lt"/>
                          <a:ea typeface="+mn-ea"/>
                          <a:cs typeface="+mn-cs"/>
                        </a:rPr>
                        <a:t>令和４年５月</a:t>
                      </a:r>
                      <a:r>
                        <a:rPr kumimoji="1" lang="en-US" altLang="ja-JP" sz="1400" u="sng" kern="1200" dirty="0" smtClean="0">
                          <a:solidFill>
                            <a:schemeClr val="dk1"/>
                          </a:solidFill>
                          <a:effectLst/>
                          <a:latin typeface="+mn-lt"/>
                          <a:ea typeface="+mn-ea"/>
                          <a:cs typeface="+mn-cs"/>
                        </a:rPr>
                        <a:t>27</a:t>
                      </a:r>
                      <a:r>
                        <a:rPr kumimoji="1" lang="ja-JP" altLang="ja-JP" sz="1400" u="sng" kern="1200" dirty="0" smtClean="0">
                          <a:solidFill>
                            <a:schemeClr val="dk1"/>
                          </a:solidFill>
                          <a:effectLst/>
                          <a:latin typeface="+mn-lt"/>
                          <a:ea typeface="+mn-ea"/>
                          <a:cs typeface="+mn-cs"/>
                        </a:rPr>
                        <a:t>日（金）</a:t>
                      </a:r>
                      <a:r>
                        <a:rPr kumimoji="1" lang="en-US" altLang="ja-JP" sz="1400" u="sng" kern="1200" dirty="0" smtClean="0">
                          <a:solidFill>
                            <a:schemeClr val="dk1"/>
                          </a:solidFill>
                          <a:effectLst/>
                          <a:latin typeface="+mn-lt"/>
                          <a:ea typeface="+mn-ea"/>
                          <a:cs typeface="+mn-cs"/>
                        </a:rPr>
                        <a:t>17</a:t>
                      </a:r>
                      <a:r>
                        <a:rPr kumimoji="1" lang="ja-JP" altLang="ja-JP" sz="1400" u="sng" kern="1200" dirty="0" smtClean="0">
                          <a:solidFill>
                            <a:schemeClr val="dk1"/>
                          </a:solidFill>
                          <a:effectLst/>
                          <a:latin typeface="+mn-lt"/>
                          <a:ea typeface="+mn-ea"/>
                          <a:cs typeface="+mn-cs"/>
                        </a:rPr>
                        <a:t>：</a:t>
                      </a:r>
                      <a:r>
                        <a:rPr kumimoji="1" lang="en-US" altLang="ja-JP" sz="1400" u="sng" kern="1200" dirty="0" smtClean="0">
                          <a:solidFill>
                            <a:schemeClr val="dk1"/>
                          </a:solidFill>
                          <a:effectLst/>
                          <a:latin typeface="+mn-lt"/>
                          <a:ea typeface="+mn-ea"/>
                          <a:cs typeface="+mn-cs"/>
                        </a:rPr>
                        <a:t>00</a:t>
                      </a:r>
                      <a:r>
                        <a:rPr kumimoji="1" lang="ja-JP" altLang="en-US" sz="1400" u="sng" kern="1200" dirty="0" smtClean="0">
                          <a:solidFill>
                            <a:schemeClr val="dk1"/>
                          </a:solidFill>
                          <a:effectLst/>
                          <a:latin typeface="+mn-lt"/>
                          <a:ea typeface="+mn-ea"/>
                          <a:cs typeface="+mn-cs"/>
                        </a:rPr>
                        <a:t>　</a:t>
                      </a:r>
                      <a:r>
                        <a:rPr kumimoji="1" lang="en-US" altLang="ja-JP" sz="1400" u="sng" kern="1200" dirty="0" smtClean="0">
                          <a:solidFill>
                            <a:schemeClr val="dk1"/>
                          </a:solidFill>
                          <a:effectLst/>
                          <a:latin typeface="+mn-lt"/>
                          <a:ea typeface="+mn-ea"/>
                          <a:cs typeface="+mn-cs"/>
                        </a:rPr>
                        <a:t>【</a:t>
                      </a:r>
                      <a:r>
                        <a:rPr kumimoji="1" lang="ja-JP" altLang="en-US" sz="1400" u="sng" kern="1200" dirty="0" smtClean="0">
                          <a:solidFill>
                            <a:schemeClr val="dk1"/>
                          </a:solidFill>
                          <a:effectLst/>
                          <a:latin typeface="+mn-lt"/>
                          <a:ea typeface="+mn-ea"/>
                          <a:cs typeface="+mn-cs"/>
                        </a:rPr>
                        <a:t>必着</a:t>
                      </a:r>
                      <a:r>
                        <a:rPr kumimoji="1" lang="en-US" altLang="ja-JP" sz="1400" u="sng" kern="1200" dirty="0" smtClean="0">
                          <a:solidFill>
                            <a:schemeClr val="dk1"/>
                          </a:solidFill>
                          <a:effectLst/>
                          <a:latin typeface="+mn-lt"/>
                          <a:ea typeface="+mn-ea"/>
                          <a:cs typeface="+mn-cs"/>
                        </a:rPr>
                        <a:t>】</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726698"/>
                  </a:ext>
                </a:extLst>
              </a:tr>
              <a:tr h="712623">
                <a:tc>
                  <a:txBody>
                    <a:bodyPr/>
                    <a:lstStyle/>
                    <a:p>
                      <a:pPr algn="l"/>
                      <a:r>
                        <a:rPr kumimoji="1" lang="ja-JP" altLang="en-US" sz="1400" baseline="0" dirty="0" smtClean="0">
                          <a:solidFill>
                            <a:schemeClr val="tx1"/>
                          </a:solidFill>
                        </a:rPr>
                        <a:t>５．申込方法</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kern="1200" dirty="0" smtClean="0">
                          <a:solidFill>
                            <a:schemeClr val="dk1"/>
                          </a:solidFill>
                          <a:effectLst/>
                          <a:latin typeface="+mn-lt"/>
                          <a:ea typeface="+mn-ea"/>
                          <a:cs typeface="+mn-cs"/>
                        </a:rPr>
                        <a:t>参加申込書を下記専用サイトからダウンロードし、必要事項を入力のうえ、電子メールによりお申し込みください。</a:t>
                      </a:r>
                    </a:p>
                    <a:p>
                      <a:r>
                        <a:rPr kumimoji="1" lang="ja-JP" altLang="ja-JP" sz="1200" kern="1200" dirty="0" smtClean="0">
                          <a:solidFill>
                            <a:schemeClr val="dk1"/>
                          </a:solidFill>
                          <a:effectLst/>
                          <a:latin typeface="+mn-lt"/>
                          <a:ea typeface="+mn-ea"/>
                          <a:cs typeface="+mn-cs"/>
                        </a:rPr>
                        <a:t>（南いわて食のポータルサイト、特集ページ：</a:t>
                      </a:r>
                      <a:r>
                        <a:rPr kumimoji="1" lang="en-US" altLang="ja-JP" sz="1200" u="sng" kern="1200" dirty="0" smtClean="0">
                          <a:solidFill>
                            <a:schemeClr val="dk1"/>
                          </a:solidFill>
                          <a:effectLst/>
                          <a:latin typeface="+mn-lt"/>
                          <a:ea typeface="+mn-ea"/>
                          <a:cs typeface="+mn-cs"/>
                          <a:hlinkClick r:id="rId3"/>
                        </a:rPr>
                        <a:t>https://minami-iwate.jp/feature/</a:t>
                      </a:r>
                      <a:r>
                        <a:rPr kumimoji="1" lang="ja-JP" altLang="ja-JP" sz="1200" kern="1200" dirty="0" smtClean="0">
                          <a:solidFill>
                            <a:schemeClr val="dk1"/>
                          </a:solidFill>
                          <a:effectLst/>
                          <a:latin typeface="+mn-lt"/>
                          <a:ea typeface="+mn-ea"/>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989962"/>
                  </a:ext>
                </a:extLst>
              </a:tr>
              <a:tr h="717607">
                <a:tc>
                  <a:txBody>
                    <a:bodyPr/>
                    <a:lstStyle/>
                    <a:p>
                      <a:pPr algn="l"/>
                      <a:r>
                        <a:rPr kumimoji="1" lang="ja-JP" altLang="en-US" sz="1400" baseline="0" dirty="0" smtClean="0">
                          <a:solidFill>
                            <a:schemeClr val="tx1"/>
                          </a:solidFill>
                        </a:rPr>
                        <a:t>６．募集要件</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baseline="0" dirty="0" smtClean="0">
                          <a:solidFill>
                            <a:schemeClr val="tx1"/>
                          </a:solidFill>
                        </a:rPr>
                        <a:t>①商品ブラッシュアップ相談会に出席すること。</a:t>
                      </a:r>
                      <a:endParaRPr kumimoji="1" lang="en-US" altLang="ja-JP" sz="1400" baseline="0" dirty="0" smtClean="0">
                        <a:solidFill>
                          <a:schemeClr val="tx1"/>
                        </a:solidFill>
                      </a:endParaRPr>
                    </a:p>
                    <a:p>
                      <a:r>
                        <a:rPr kumimoji="1" lang="ja-JP" altLang="en-US" sz="1400" baseline="0" dirty="0" smtClean="0">
                          <a:solidFill>
                            <a:schemeClr val="tx1"/>
                          </a:solidFill>
                        </a:rPr>
                        <a:t>　　ブラッシュアップ相談会：令和４年６月</a:t>
                      </a:r>
                      <a:r>
                        <a:rPr kumimoji="1" lang="en-US" altLang="ja-JP" sz="1400" baseline="0" dirty="0" smtClean="0">
                          <a:solidFill>
                            <a:schemeClr val="tx1"/>
                          </a:solidFill>
                        </a:rPr>
                        <a:t>16</a:t>
                      </a:r>
                      <a:r>
                        <a:rPr kumimoji="1" lang="ja-JP" altLang="en-US" sz="1400" baseline="0" dirty="0" smtClean="0">
                          <a:solidFill>
                            <a:schemeClr val="tx1"/>
                          </a:solidFill>
                        </a:rPr>
                        <a:t>～</a:t>
                      </a:r>
                      <a:r>
                        <a:rPr kumimoji="1" lang="en-US" altLang="ja-JP" sz="1400" baseline="0" dirty="0" smtClean="0">
                          <a:solidFill>
                            <a:schemeClr val="tx1"/>
                          </a:solidFill>
                        </a:rPr>
                        <a:t>17</a:t>
                      </a:r>
                      <a:r>
                        <a:rPr kumimoji="1" lang="ja-JP" altLang="en-US" sz="1400" baseline="0" dirty="0" smtClean="0">
                          <a:solidFill>
                            <a:schemeClr val="tx1"/>
                          </a:solidFill>
                        </a:rPr>
                        <a:t>日</a:t>
                      </a:r>
                      <a:endParaRPr kumimoji="1" lang="en-US" altLang="ja-JP" sz="1400" baseline="0" dirty="0" smtClean="0">
                        <a:solidFill>
                          <a:schemeClr val="tx1"/>
                        </a:solidFill>
                      </a:endParaRPr>
                    </a:p>
                    <a:p>
                      <a:r>
                        <a:rPr kumimoji="1" lang="ja-JP" altLang="en-US" sz="1400" baseline="0" dirty="0" smtClean="0">
                          <a:solidFill>
                            <a:schemeClr val="tx1"/>
                          </a:solidFill>
                        </a:rPr>
                        <a:t>②</a:t>
                      </a:r>
                      <a:r>
                        <a:rPr kumimoji="1" lang="ja-JP" altLang="ja-JP" sz="1400" kern="1200" dirty="0" smtClean="0">
                          <a:solidFill>
                            <a:schemeClr val="dk1"/>
                          </a:solidFill>
                          <a:effectLst/>
                          <a:latin typeface="+mn-lt"/>
                          <a:ea typeface="+mn-ea"/>
                          <a:cs typeface="+mn-cs"/>
                        </a:rPr>
                        <a:t>ＦＣＰシートの</a:t>
                      </a:r>
                      <a:r>
                        <a:rPr kumimoji="1" lang="ja-JP" altLang="en-US" sz="1400" kern="1200" dirty="0" smtClean="0">
                          <a:solidFill>
                            <a:schemeClr val="dk1"/>
                          </a:solidFill>
                          <a:effectLst/>
                          <a:latin typeface="+mn-lt"/>
                          <a:ea typeface="+mn-ea"/>
                          <a:cs typeface="+mn-cs"/>
                        </a:rPr>
                        <a:t>提出</a:t>
                      </a:r>
                      <a:r>
                        <a:rPr kumimoji="1" lang="ja-JP" altLang="ja-JP" sz="1400" kern="1200" dirty="0" smtClean="0">
                          <a:solidFill>
                            <a:schemeClr val="dk1"/>
                          </a:solidFill>
                          <a:effectLst/>
                          <a:latin typeface="+mn-lt"/>
                          <a:ea typeface="+mn-ea"/>
                          <a:cs typeface="+mn-cs"/>
                        </a:rPr>
                        <a:t>、商品サンプルの提供</a:t>
                      </a:r>
                      <a:r>
                        <a:rPr kumimoji="1" lang="ja-JP" altLang="en-US" sz="1400" kern="1200" dirty="0" smtClean="0">
                          <a:solidFill>
                            <a:schemeClr val="dk1"/>
                          </a:solidFill>
                          <a:effectLst/>
                          <a:latin typeface="+mn-lt"/>
                          <a:ea typeface="+mn-ea"/>
                          <a:cs typeface="+mn-cs"/>
                        </a:rPr>
                        <a:t>等</a:t>
                      </a:r>
                      <a:r>
                        <a:rPr kumimoji="1" lang="ja-JP" altLang="ja-JP" sz="1400" kern="1200" dirty="0" smtClean="0">
                          <a:solidFill>
                            <a:schemeClr val="dk1"/>
                          </a:solidFill>
                          <a:effectLst/>
                          <a:latin typeface="+mn-lt"/>
                          <a:ea typeface="+mn-ea"/>
                          <a:cs typeface="+mn-cs"/>
                        </a:rPr>
                        <a:t>に協力できること。</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6736888"/>
                  </a:ext>
                </a:extLst>
              </a:tr>
              <a:tr h="373385">
                <a:tc>
                  <a:txBody>
                    <a:bodyPr/>
                    <a:lstStyle/>
                    <a:p>
                      <a:pPr algn="l"/>
                      <a:r>
                        <a:rPr kumimoji="1" lang="ja-JP" altLang="en-US" sz="1400" baseline="0" dirty="0" smtClean="0">
                          <a:solidFill>
                            <a:schemeClr val="tx1"/>
                          </a:solidFill>
                        </a:rPr>
                        <a:t>７．そ　の　他</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baseline="0" dirty="0" smtClean="0">
                          <a:solidFill>
                            <a:schemeClr val="tx1"/>
                          </a:solidFill>
                        </a:rPr>
                        <a:t>その他の詳細は、募集要項による</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061974"/>
                  </a:ext>
                </a:extLst>
              </a:tr>
            </a:tbl>
          </a:graphicData>
        </a:graphic>
      </p:graphicFrame>
      <p:sp>
        <p:nvSpPr>
          <p:cNvPr id="43" name="正方形/長方形 42"/>
          <p:cNvSpPr/>
          <p:nvPr/>
        </p:nvSpPr>
        <p:spPr>
          <a:xfrm>
            <a:off x="387169" y="8385194"/>
            <a:ext cx="7008813" cy="1479696"/>
          </a:xfrm>
          <a:prstGeom prst="rect">
            <a:avLst/>
          </a:prstGeom>
          <a:solidFill>
            <a:schemeClr val="bg1"/>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989270" y="8417156"/>
            <a:ext cx="5436190" cy="1323439"/>
          </a:xfrm>
          <a:prstGeom prst="rect">
            <a:avLst/>
          </a:prstGeom>
          <a:noFill/>
        </p:spPr>
        <p:txBody>
          <a:bodyPr wrap="square">
            <a:spAutoFit/>
          </a:bodyPr>
          <a:lstStyle/>
          <a:p>
            <a:r>
              <a:rPr lang="ja-JP" altLang="ja-JP" sz="2000" dirty="0" smtClean="0"/>
              <a:t>ニューホライズンコレクティブ</a:t>
            </a:r>
            <a:r>
              <a:rPr lang="ja-JP" altLang="ja-JP" sz="2000" dirty="0"/>
              <a:t>　菊地哲哉　氏</a:t>
            </a:r>
            <a:endParaRPr lang="en-US" altLang="ja-JP" sz="2000" dirty="0" smtClean="0">
              <a:solidFill>
                <a:srgbClr val="7030A0"/>
              </a:solidFill>
              <a:latin typeface="+mn-ea"/>
            </a:endParaRPr>
          </a:p>
          <a:p>
            <a:r>
              <a:rPr lang="ja-JP" altLang="en-US" sz="1200" dirty="0">
                <a:solidFill>
                  <a:srgbClr val="7030A0"/>
                </a:solidFill>
                <a:latin typeface="+mn-ea"/>
              </a:rPr>
              <a:t>・</a:t>
            </a:r>
            <a:r>
              <a:rPr lang="en-US" altLang="ja-JP" sz="1200" dirty="0" smtClean="0"/>
              <a:t>1988</a:t>
            </a:r>
            <a:r>
              <a:rPr lang="ja-JP" altLang="ja-JP" sz="1200" dirty="0"/>
              <a:t>年 電通入社。マーケティング局配属の後、営業部門で、多数の業種を担当。</a:t>
            </a:r>
            <a:r>
              <a:rPr lang="en-US" altLang="ja-JP" sz="1200" dirty="0"/>
              <a:t>2005</a:t>
            </a:r>
            <a:r>
              <a:rPr lang="ja-JP" altLang="ja-JP" sz="1200" dirty="0"/>
              <a:t>年からエンタテインメント事業局にて映画製作、コンテンツ開発の業務に従事。その後、事業共創局にて大手卸会社との連携による販促企画・新商品開発、地方自治体、地方メーカー向けに商品コンサルティングを行う。</a:t>
            </a:r>
            <a:r>
              <a:rPr lang="en-US" altLang="ja-JP" sz="1200" dirty="0"/>
              <a:t>2021</a:t>
            </a:r>
            <a:r>
              <a:rPr lang="ja-JP" altLang="ja-JP" sz="1200" dirty="0"/>
              <a:t>年に電通を退社、</a:t>
            </a:r>
            <a:r>
              <a:rPr lang="en-US" altLang="ja-JP" sz="1200" dirty="0" err="1"/>
              <a:t>NewHorizonCollective</a:t>
            </a:r>
            <a:r>
              <a:rPr lang="ja-JP" altLang="ja-JP" sz="1200" dirty="0"/>
              <a:t>に参加。</a:t>
            </a:r>
          </a:p>
        </p:txBody>
      </p:sp>
      <p:sp>
        <p:nvSpPr>
          <p:cNvPr id="45" name="直角三角形 44"/>
          <p:cNvSpPr/>
          <p:nvPr/>
        </p:nvSpPr>
        <p:spPr>
          <a:xfrm>
            <a:off x="311051" y="9614896"/>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直角三角形 47"/>
          <p:cNvSpPr/>
          <p:nvPr/>
        </p:nvSpPr>
        <p:spPr>
          <a:xfrm rot="10800000">
            <a:off x="7224701" y="8314622"/>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直角三角形 49"/>
          <p:cNvSpPr/>
          <p:nvPr/>
        </p:nvSpPr>
        <p:spPr>
          <a:xfrm rot="16200000">
            <a:off x="7213462" y="9626135"/>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直角三角形 50"/>
          <p:cNvSpPr/>
          <p:nvPr/>
        </p:nvSpPr>
        <p:spPr>
          <a:xfrm rot="5400000">
            <a:off x="331816" y="8303383"/>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412" y="6852112"/>
            <a:ext cx="1369618" cy="1369618"/>
          </a:xfrm>
          <a:prstGeom prst="rect">
            <a:avLst/>
          </a:prstGeom>
        </p:spPr>
      </p:pic>
      <p:sp>
        <p:nvSpPr>
          <p:cNvPr id="28" name="正方形/長方形 27"/>
          <p:cNvSpPr/>
          <p:nvPr/>
        </p:nvSpPr>
        <p:spPr>
          <a:xfrm>
            <a:off x="311051" y="6433443"/>
            <a:ext cx="2193707" cy="400110"/>
          </a:xfrm>
          <a:prstGeom prst="rect">
            <a:avLst/>
          </a:prstGeom>
          <a:solidFill>
            <a:schemeClr val="accent6"/>
          </a:solidFill>
          <a:ln>
            <a:noFill/>
          </a:ln>
        </p:spPr>
        <p:txBody>
          <a:bodyPr wrap="square">
            <a:spAutoFit/>
          </a:bodyPr>
          <a:lstStyle/>
          <a:p>
            <a:pPr algn="ctr"/>
            <a:r>
              <a:rPr lang="ja-JP" altLang="en-US" sz="2000" b="1" dirty="0" smtClean="0">
                <a:solidFill>
                  <a:schemeClr val="bg1"/>
                </a:solidFill>
                <a:latin typeface="+mj-ea"/>
                <a:ea typeface="+mj-ea"/>
              </a:rPr>
              <a:t>アドバイザー紹介</a:t>
            </a:r>
            <a:endParaRPr lang="ja-JP" altLang="en-US" sz="2000" b="1" dirty="0">
              <a:solidFill>
                <a:schemeClr val="bg1"/>
              </a:solidFill>
              <a:latin typeface="+mj-ea"/>
              <a:ea typeface="+mj-ea"/>
            </a:endParaRPr>
          </a:p>
        </p:txBody>
      </p:sp>
      <p:pic>
        <p:nvPicPr>
          <p:cNvPr id="5" name="図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315" y="8412729"/>
            <a:ext cx="1382619" cy="1382619"/>
          </a:xfrm>
          <a:prstGeom prst="rect">
            <a:avLst/>
          </a:prstGeom>
        </p:spPr>
      </p:pic>
    </p:spTree>
    <p:extLst>
      <p:ext uri="{BB962C8B-B14F-4D97-AF65-F5344CB8AC3E}">
        <p14:creationId xmlns:p14="http://schemas.microsoft.com/office/powerpoint/2010/main" val="3210186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521</Words>
  <Application>Microsoft Office PowerPoint</Application>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小塚ゴシック Pro B</vt:lpstr>
      <vt:lpstr>游ゴシック</vt:lpstr>
      <vt:lpstr>Arial</vt:lpstr>
      <vt:lpstr>Calibri</vt:lpstr>
      <vt:lpstr>Calibri Light</vt:lpstr>
      <vt:lpstr>11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2022-05-16T07:37:19Z</dcterms:modified>
</cp:coreProperties>
</file>